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300" r:id="rId5"/>
    <p:sldId id="304" r:id="rId6"/>
    <p:sldId id="301" r:id="rId7"/>
    <p:sldId id="305" r:id="rId8"/>
    <p:sldId id="264" r:id="rId9"/>
    <p:sldId id="307" r:id="rId10"/>
    <p:sldId id="306" r:id="rId11"/>
    <p:sldId id="308" r:id="rId12"/>
    <p:sldId id="265" r:id="rId13"/>
    <p:sldId id="311" r:id="rId14"/>
    <p:sldId id="309" r:id="rId15"/>
    <p:sldId id="310" r:id="rId16"/>
    <p:sldId id="269" r:id="rId17"/>
    <p:sldId id="312" r:id="rId18"/>
    <p:sldId id="313" r:id="rId19"/>
    <p:sldId id="314" r:id="rId20"/>
    <p:sldId id="315" r:id="rId21"/>
    <p:sldId id="273" r:id="rId22"/>
    <p:sldId id="302" r:id="rId23"/>
    <p:sldId id="303" r:id="rId24"/>
    <p:sldId id="276" r:id="rId25"/>
    <p:sldId id="316" r:id="rId26"/>
    <p:sldId id="317" r:id="rId27"/>
    <p:sldId id="318" r:id="rId28"/>
    <p:sldId id="279" r:id="rId29"/>
    <p:sldId id="320" r:id="rId30"/>
    <p:sldId id="319" r:id="rId31"/>
    <p:sldId id="321" r:id="rId32"/>
    <p:sldId id="322" r:id="rId33"/>
    <p:sldId id="323" r:id="rId34"/>
    <p:sldId id="324" r:id="rId35"/>
    <p:sldId id="325" r:id="rId36"/>
    <p:sldId id="326" r:id="rId37"/>
    <p:sldId id="340" r:id="rId38"/>
    <p:sldId id="327" r:id="rId39"/>
    <p:sldId id="328" r:id="rId40"/>
    <p:sldId id="329" r:id="rId41"/>
    <p:sldId id="367" r:id="rId42"/>
    <p:sldId id="288" r:id="rId43"/>
    <p:sldId id="330" r:id="rId44"/>
    <p:sldId id="331" r:id="rId45"/>
    <p:sldId id="332" r:id="rId46"/>
    <p:sldId id="333" r:id="rId47"/>
    <p:sldId id="334" r:id="rId48"/>
    <p:sldId id="335" r:id="rId49"/>
    <p:sldId id="336" r:id="rId50"/>
    <p:sldId id="342" r:id="rId51"/>
    <p:sldId id="341" r:id="rId52"/>
    <p:sldId id="374" r:id="rId53"/>
    <p:sldId id="337" r:id="rId54"/>
    <p:sldId id="343" r:id="rId55"/>
    <p:sldId id="338" r:id="rId56"/>
    <p:sldId id="339" r:id="rId57"/>
    <p:sldId id="344" r:id="rId58"/>
    <p:sldId id="345" r:id="rId59"/>
    <p:sldId id="346" r:id="rId60"/>
    <p:sldId id="347" r:id="rId61"/>
    <p:sldId id="373" r:id="rId62"/>
    <p:sldId id="348" r:id="rId63"/>
    <p:sldId id="349" r:id="rId64"/>
    <p:sldId id="350" r:id="rId65"/>
    <p:sldId id="353" r:id="rId66"/>
    <p:sldId id="354" r:id="rId67"/>
    <p:sldId id="351" r:id="rId68"/>
    <p:sldId id="352" r:id="rId69"/>
    <p:sldId id="355" r:id="rId70"/>
    <p:sldId id="356" r:id="rId71"/>
    <p:sldId id="357" r:id="rId72"/>
    <p:sldId id="358" r:id="rId73"/>
    <p:sldId id="365" r:id="rId74"/>
    <p:sldId id="366" r:id="rId75"/>
    <p:sldId id="364" r:id="rId76"/>
    <p:sldId id="359" r:id="rId77"/>
    <p:sldId id="360" r:id="rId78"/>
    <p:sldId id="361" r:id="rId79"/>
    <p:sldId id="362" r:id="rId80"/>
    <p:sldId id="363" r:id="rId81"/>
    <p:sldId id="368" r:id="rId82"/>
    <p:sldId id="369" r:id="rId83"/>
    <p:sldId id="370" r:id="rId84"/>
    <p:sldId id="371" r:id="rId85"/>
    <p:sldId id="372" r:id="rId86"/>
    <p:sldId id="298"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32" d="100"/>
          <a:sy n="132" d="100"/>
        </p:scale>
        <p:origin x="144" y="5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BA418F-8C35-44C5-ADAC-A628CCB527D9}" type="doc">
      <dgm:prSet loTypeId="urn:microsoft.com/office/officeart/2005/8/layout/vList2" loCatId="list" qsTypeId="urn:microsoft.com/office/officeart/2005/8/quickstyle/simple5" qsCatId="simple" csTypeId="urn:microsoft.com/office/officeart/2005/8/colors/accent1_3" csCatId="accent1" phldr="1"/>
      <dgm:spPr/>
      <dgm:t>
        <a:bodyPr/>
        <a:lstStyle/>
        <a:p>
          <a:endParaRPr lang="en-US"/>
        </a:p>
      </dgm:t>
    </dgm:pt>
    <dgm:pt modelId="{AEC9B039-D075-4F96-982B-7B699C6B361D}">
      <dgm:prSet/>
      <dgm:spPr/>
      <dgm:t>
        <a:bodyPr/>
        <a:lstStyle/>
        <a:p>
          <a:r>
            <a:rPr lang="fi-FI"/>
            <a:t>Master of Science 1983 (TTKK, system theory)</a:t>
          </a:r>
          <a:endParaRPr lang="en-US"/>
        </a:p>
      </dgm:t>
    </dgm:pt>
    <dgm:pt modelId="{90DE380E-445A-4715-A0CA-522EFDF6EA7C}" type="parTrans" cxnId="{242B39A5-C39E-4811-927E-25BECB6476A8}">
      <dgm:prSet/>
      <dgm:spPr/>
      <dgm:t>
        <a:bodyPr/>
        <a:lstStyle/>
        <a:p>
          <a:endParaRPr lang="en-US"/>
        </a:p>
      </dgm:t>
    </dgm:pt>
    <dgm:pt modelId="{0C89EAA2-DD07-4368-8994-FB68DF826BB0}" type="sibTrans" cxnId="{242B39A5-C39E-4811-927E-25BECB6476A8}">
      <dgm:prSet/>
      <dgm:spPr/>
      <dgm:t>
        <a:bodyPr/>
        <a:lstStyle/>
        <a:p>
          <a:endParaRPr lang="en-US"/>
        </a:p>
      </dgm:t>
    </dgm:pt>
    <dgm:pt modelId="{69DB387D-F55E-4CEB-ACA2-DD388869157E}">
      <dgm:prSet/>
      <dgm:spPr/>
      <dgm:t>
        <a:bodyPr/>
        <a:lstStyle/>
        <a:p>
          <a:r>
            <a:rPr lang="fi-FI"/>
            <a:t>TTKK 1980-1983 (assistant, researcher)</a:t>
          </a:r>
          <a:endParaRPr lang="en-US"/>
        </a:p>
      </dgm:t>
    </dgm:pt>
    <dgm:pt modelId="{427E905A-25D5-4BAF-93A0-7C713034EF3B}" type="parTrans" cxnId="{402B1DF1-489B-459D-8B10-64D5F5F47DA4}">
      <dgm:prSet/>
      <dgm:spPr/>
      <dgm:t>
        <a:bodyPr/>
        <a:lstStyle/>
        <a:p>
          <a:endParaRPr lang="en-US"/>
        </a:p>
      </dgm:t>
    </dgm:pt>
    <dgm:pt modelId="{1E4CD79D-05EC-4127-A5CD-B355F8794624}" type="sibTrans" cxnId="{402B1DF1-489B-459D-8B10-64D5F5F47DA4}">
      <dgm:prSet/>
      <dgm:spPr/>
      <dgm:t>
        <a:bodyPr/>
        <a:lstStyle/>
        <a:p>
          <a:endParaRPr lang="en-US"/>
        </a:p>
      </dgm:t>
    </dgm:pt>
    <dgm:pt modelId="{40DAC914-C235-4319-80CF-BFE6A463001B}">
      <dgm:prSet/>
      <dgm:spPr/>
      <dgm:t>
        <a:bodyPr/>
        <a:lstStyle/>
        <a:p>
          <a:r>
            <a:rPr lang="fi-FI"/>
            <a:t>Tampereen Sähkölaitos 1980-1982 (student trainee)</a:t>
          </a:r>
          <a:endParaRPr lang="en-US"/>
        </a:p>
      </dgm:t>
    </dgm:pt>
    <dgm:pt modelId="{5DCDAA8F-4347-4E57-A1B5-0C67ED65F94F}" type="parTrans" cxnId="{C08F9096-B236-44AB-A92E-666C042E7DFB}">
      <dgm:prSet/>
      <dgm:spPr/>
      <dgm:t>
        <a:bodyPr/>
        <a:lstStyle/>
        <a:p>
          <a:endParaRPr lang="en-US"/>
        </a:p>
      </dgm:t>
    </dgm:pt>
    <dgm:pt modelId="{B3F974BA-CA9C-4046-88B9-804912820D9C}" type="sibTrans" cxnId="{C08F9096-B236-44AB-A92E-666C042E7DFB}">
      <dgm:prSet/>
      <dgm:spPr/>
      <dgm:t>
        <a:bodyPr/>
        <a:lstStyle/>
        <a:p>
          <a:endParaRPr lang="en-US"/>
        </a:p>
      </dgm:t>
    </dgm:pt>
    <dgm:pt modelId="{C3126124-6FCB-44B3-9CC6-CE8A034B90DB}">
      <dgm:prSet/>
      <dgm:spPr/>
      <dgm:t>
        <a:bodyPr/>
        <a:lstStyle/>
        <a:p>
          <a:r>
            <a:rPr lang="fi-FI" dirty="0"/>
            <a:t>Imatran Voima Oy 1984-1988 (</a:t>
          </a:r>
          <a:r>
            <a:rPr lang="fi-FI" dirty="0" err="1"/>
            <a:t>group</a:t>
          </a:r>
          <a:r>
            <a:rPr lang="fi-FI" dirty="0"/>
            <a:t> </a:t>
          </a:r>
          <a:r>
            <a:rPr lang="fi-FI" dirty="0" err="1"/>
            <a:t>leader</a:t>
          </a:r>
          <a:r>
            <a:rPr lang="fi-FI" dirty="0"/>
            <a:t>)</a:t>
          </a:r>
          <a:endParaRPr lang="en-US" dirty="0"/>
        </a:p>
      </dgm:t>
    </dgm:pt>
    <dgm:pt modelId="{CEBFAFB9-78D5-4839-8CE6-B52892F51AEB}" type="parTrans" cxnId="{A4DA2CCE-E879-4F52-BF19-CE3AA78C12FB}">
      <dgm:prSet/>
      <dgm:spPr/>
      <dgm:t>
        <a:bodyPr/>
        <a:lstStyle/>
        <a:p>
          <a:endParaRPr lang="en-US"/>
        </a:p>
      </dgm:t>
    </dgm:pt>
    <dgm:pt modelId="{7BE913CA-5898-4F80-BD92-CB9CFE28E232}" type="sibTrans" cxnId="{A4DA2CCE-E879-4F52-BF19-CE3AA78C12FB}">
      <dgm:prSet/>
      <dgm:spPr/>
      <dgm:t>
        <a:bodyPr/>
        <a:lstStyle/>
        <a:p>
          <a:endParaRPr lang="en-US"/>
        </a:p>
      </dgm:t>
    </dgm:pt>
    <dgm:pt modelId="{89B5DFD3-C30E-4A3E-B2CA-F75BA3297E88}">
      <dgm:prSet/>
      <dgm:spPr/>
      <dgm:t>
        <a:bodyPr/>
        <a:lstStyle/>
        <a:p>
          <a:r>
            <a:rPr lang="fi-FI"/>
            <a:t>Kymenlaakso University of Applied Sciences 1988-1991 (teacher)</a:t>
          </a:r>
          <a:endParaRPr lang="en-US"/>
        </a:p>
      </dgm:t>
    </dgm:pt>
    <dgm:pt modelId="{D2EBA215-86AC-4740-A839-DA1EB468C00C}" type="parTrans" cxnId="{0D40DF6A-F72A-469F-89DB-9D2532E31371}">
      <dgm:prSet/>
      <dgm:spPr/>
      <dgm:t>
        <a:bodyPr/>
        <a:lstStyle/>
        <a:p>
          <a:endParaRPr lang="en-US"/>
        </a:p>
      </dgm:t>
    </dgm:pt>
    <dgm:pt modelId="{4F5DF32D-5E96-4E5A-A3A3-A8D471655C03}" type="sibTrans" cxnId="{0D40DF6A-F72A-469F-89DB-9D2532E31371}">
      <dgm:prSet/>
      <dgm:spPr/>
      <dgm:t>
        <a:bodyPr/>
        <a:lstStyle/>
        <a:p>
          <a:endParaRPr lang="en-US"/>
        </a:p>
      </dgm:t>
    </dgm:pt>
    <dgm:pt modelId="{1E001208-1488-4B39-BD0D-1C244596ABF7}">
      <dgm:prSet/>
      <dgm:spPr/>
      <dgm:t>
        <a:bodyPr/>
        <a:lstStyle/>
        <a:p>
          <a:r>
            <a:rPr lang="fi-FI"/>
            <a:t>Oy Cybersoft Ab 1989-2012</a:t>
          </a:r>
          <a:endParaRPr lang="en-US"/>
        </a:p>
      </dgm:t>
    </dgm:pt>
    <dgm:pt modelId="{A3D6A2BB-461F-4B61-9E7C-FC71BE874B6F}" type="parTrans" cxnId="{2CE3190E-08C9-4358-AAD4-CC33B91945D9}">
      <dgm:prSet/>
      <dgm:spPr/>
      <dgm:t>
        <a:bodyPr/>
        <a:lstStyle/>
        <a:p>
          <a:endParaRPr lang="en-US"/>
        </a:p>
      </dgm:t>
    </dgm:pt>
    <dgm:pt modelId="{740C10D1-9451-4D05-B2AB-E09C0CAB7607}" type="sibTrans" cxnId="{2CE3190E-08C9-4358-AAD4-CC33B91945D9}">
      <dgm:prSet/>
      <dgm:spPr/>
      <dgm:t>
        <a:bodyPr/>
        <a:lstStyle/>
        <a:p>
          <a:endParaRPr lang="en-US"/>
        </a:p>
      </dgm:t>
    </dgm:pt>
    <dgm:pt modelId="{60A45DF6-83C9-4D56-AC64-29BDBD116166}" type="pres">
      <dgm:prSet presAssocID="{48BA418F-8C35-44C5-ADAC-A628CCB527D9}" presName="linear" presStyleCnt="0">
        <dgm:presLayoutVars>
          <dgm:animLvl val="lvl"/>
          <dgm:resizeHandles val="exact"/>
        </dgm:presLayoutVars>
      </dgm:prSet>
      <dgm:spPr/>
    </dgm:pt>
    <dgm:pt modelId="{0F9D8FB9-3FC4-48A1-8016-DD4193C18C86}" type="pres">
      <dgm:prSet presAssocID="{AEC9B039-D075-4F96-982B-7B699C6B361D}" presName="parentText" presStyleLbl="node1" presStyleIdx="0" presStyleCnt="6">
        <dgm:presLayoutVars>
          <dgm:chMax val="0"/>
          <dgm:bulletEnabled val="1"/>
        </dgm:presLayoutVars>
      </dgm:prSet>
      <dgm:spPr/>
    </dgm:pt>
    <dgm:pt modelId="{46BB5F3F-1F10-4DE4-B1F3-199F40D53314}" type="pres">
      <dgm:prSet presAssocID="{0C89EAA2-DD07-4368-8994-FB68DF826BB0}" presName="spacer" presStyleCnt="0"/>
      <dgm:spPr/>
    </dgm:pt>
    <dgm:pt modelId="{C2D5F243-F1F9-4F72-B7E8-3FAC676B1423}" type="pres">
      <dgm:prSet presAssocID="{69DB387D-F55E-4CEB-ACA2-DD388869157E}" presName="parentText" presStyleLbl="node1" presStyleIdx="1" presStyleCnt="6">
        <dgm:presLayoutVars>
          <dgm:chMax val="0"/>
          <dgm:bulletEnabled val="1"/>
        </dgm:presLayoutVars>
      </dgm:prSet>
      <dgm:spPr/>
    </dgm:pt>
    <dgm:pt modelId="{8D9FFCD4-0CFC-4CCD-8567-F51CB06D3EF8}" type="pres">
      <dgm:prSet presAssocID="{1E4CD79D-05EC-4127-A5CD-B355F8794624}" presName="spacer" presStyleCnt="0"/>
      <dgm:spPr/>
    </dgm:pt>
    <dgm:pt modelId="{C64BE02C-4EE6-492E-B422-B25666EF90B7}" type="pres">
      <dgm:prSet presAssocID="{40DAC914-C235-4319-80CF-BFE6A463001B}" presName="parentText" presStyleLbl="node1" presStyleIdx="2" presStyleCnt="6">
        <dgm:presLayoutVars>
          <dgm:chMax val="0"/>
          <dgm:bulletEnabled val="1"/>
        </dgm:presLayoutVars>
      </dgm:prSet>
      <dgm:spPr/>
    </dgm:pt>
    <dgm:pt modelId="{18E1E02E-AE5F-4DA1-AAC8-E8DEF0544402}" type="pres">
      <dgm:prSet presAssocID="{B3F974BA-CA9C-4046-88B9-804912820D9C}" presName="spacer" presStyleCnt="0"/>
      <dgm:spPr/>
    </dgm:pt>
    <dgm:pt modelId="{BDB15BC3-9BC9-4968-A3FC-09A21C027D35}" type="pres">
      <dgm:prSet presAssocID="{C3126124-6FCB-44B3-9CC6-CE8A034B90DB}" presName="parentText" presStyleLbl="node1" presStyleIdx="3" presStyleCnt="6">
        <dgm:presLayoutVars>
          <dgm:chMax val="0"/>
          <dgm:bulletEnabled val="1"/>
        </dgm:presLayoutVars>
      </dgm:prSet>
      <dgm:spPr/>
    </dgm:pt>
    <dgm:pt modelId="{856A7857-BB24-4CE3-B1C7-B03BD0841D27}" type="pres">
      <dgm:prSet presAssocID="{7BE913CA-5898-4F80-BD92-CB9CFE28E232}" presName="spacer" presStyleCnt="0"/>
      <dgm:spPr/>
    </dgm:pt>
    <dgm:pt modelId="{BB62DA7B-4B9F-4ED1-9AEA-6CD823619A3B}" type="pres">
      <dgm:prSet presAssocID="{89B5DFD3-C30E-4A3E-B2CA-F75BA3297E88}" presName="parentText" presStyleLbl="node1" presStyleIdx="4" presStyleCnt="6">
        <dgm:presLayoutVars>
          <dgm:chMax val="0"/>
          <dgm:bulletEnabled val="1"/>
        </dgm:presLayoutVars>
      </dgm:prSet>
      <dgm:spPr/>
    </dgm:pt>
    <dgm:pt modelId="{EF3E21E4-25E3-405F-9FC4-FA758315FD7E}" type="pres">
      <dgm:prSet presAssocID="{4F5DF32D-5E96-4E5A-A3A3-A8D471655C03}" presName="spacer" presStyleCnt="0"/>
      <dgm:spPr/>
    </dgm:pt>
    <dgm:pt modelId="{CE0D5ADE-863B-41AF-96ED-7BC2C7EA465E}" type="pres">
      <dgm:prSet presAssocID="{1E001208-1488-4B39-BD0D-1C244596ABF7}" presName="parentText" presStyleLbl="node1" presStyleIdx="5" presStyleCnt="6">
        <dgm:presLayoutVars>
          <dgm:chMax val="0"/>
          <dgm:bulletEnabled val="1"/>
        </dgm:presLayoutVars>
      </dgm:prSet>
      <dgm:spPr/>
    </dgm:pt>
  </dgm:ptLst>
  <dgm:cxnLst>
    <dgm:cxn modelId="{2D1CB201-414D-4383-9243-2D534A7362DA}" type="presOf" srcId="{C3126124-6FCB-44B3-9CC6-CE8A034B90DB}" destId="{BDB15BC3-9BC9-4968-A3FC-09A21C027D35}" srcOrd="0" destOrd="0" presId="urn:microsoft.com/office/officeart/2005/8/layout/vList2"/>
    <dgm:cxn modelId="{2CE3190E-08C9-4358-AAD4-CC33B91945D9}" srcId="{48BA418F-8C35-44C5-ADAC-A628CCB527D9}" destId="{1E001208-1488-4B39-BD0D-1C244596ABF7}" srcOrd="5" destOrd="0" parTransId="{A3D6A2BB-461F-4B61-9E7C-FC71BE874B6F}" sibTransId="{740C10D1-9451-4D05-B2AB-E09C0CAB7607}"/>
    <dgm:cxn modelId="{D4CF8A42-A149-4BDD-AD5B-8EE0E2B1054C}" type="presOf" srcId="{69DB387D-F55E-4CEB-ACA2-DD388869157E}" destId="{C2D5F243-F1F9-4F72-B7E8-3FAC676B1423}" srcOrd="0" destOrd="0" presId="urn:microsoft.com/office/officeart/2005/8/layout/vList2"/>
    <dgm:cxn modelId="{0D40DF6A-F72A-469F-89DB-9D2532E31371}" srcId="{48BA418F-8C35-44C5-ADAC-A628CCB527D9}" destId="{89B5DFD3-C30E-4A3E-B2CA-F75BA3297E88}" srcOrd="4" destOrd="0" parTransId="{D2EBA215-86AC-4740-A839-DA1EB468C00C}" sibTransId="{4F5DF32D-5E96-4E5A-A3A3-A8D471655C03}"/>
    <dgm:cxn modelId="{C11C2553-4ADB-49E9-A7A4-4A178434AB51}" type="presOf" srcId="{48BA418F-8C35-44C5-ADAC-A628CCB527D9}" destId="{60A45DF6-83C9-4D56-AC64-29BDBD116166}" srcOrd="0" destOrd="0" presId="urn:microsoft.com/office/officeart/2005/8/layout/vList2"/>
    <dgm:cxn modelId="{03D49890-D7A9-4086-99C4-B9966CFAC7E3}" type="presOf" srcId="{40DAC914-C235-4319-80CF-BFE6A463001B}" destId="{C64BE02C-4EE6-492E-B422-B25666EF90B7}" srcOrd="0" destOrd="0" presId="urn:microsoft.com/office/officeart/2005/8/layout/vList2"/>
    <dgm:cxn modelId="{C08F9096-B236-44AB-A92E-666C042E7DFB}" srcId="{48BA418F-8C35-44C5-ADAC-A628CCB527D9}" destId="{40DAC914-C235-4319-80CF-BFE6A463001B}" srcOrd="2" destOrd="0" parTransId="{5DCDAA8F-4347-4E57-A1B5-0C67ED65F94F}" sibTransId="{B3F974BA-CA9C-4046-88B9-804912820D9C}"/>
    <dgm:cxn modelId="{242B39A5-C39E-4811-927E-25BECB6476A8}" srcId="{48BA418F-8C35-44C5-ADAC-A628CCB527D9}" destId="{AEC9B039-D075-4F96-982B-7B699C6B361D}" srcOrd="0" destOrd="0" parTransId="{90DE380E-445A-4715-A0CA-522EFDF6EA7C}" sibTransId="{0C89EAA2-DD07-4368-8994-FB68DF826BB0}"/>
    <dgm:cxn modelId="{A4DA2CCE-E879-4F52-BF19-CE3AA78C12FB}" srcId="{48BA418F-8C35-44C5-ADAC-A628CCB527D9}" destId="{C3126124-6FCB-44B3-9CC6-CE8A034B90DB}" srcOrd="3" destOrd="0" parTransId="{CEBFAFB9-78D5-4839-8CE6-B52892F51AEB}" sibTransId="{7BE913CA-5898-4F80-BD92-CB9CFE28E232}"/>
    <dgm:cxn modelId="{81FFC9D7-154E-475B-9AC2-ACA61C05E2BA}" type="presOf" srcId="{89B5DFD3-C30E-4A3E-B2CA-F75BA3297E88}" destId="{BB62DA7B-4B9F-4ED1-9AEA-6CD823619A3B}" srcOrd="0" destOrd="0" presId="urn:microsoft.com/office/officeart/2005/8/layout/vList2"/>
    <dgm:cxn modelId="{C571B4EA-9827-4D59-A3EC-8FF0D3B92440}" type="presOf" srcId="{AEC9B039-D075-4F96-982B-7B699C6B361D}" destId="{0F9D8FB9-3FC4-48A1-8016-DD4193C18C86}" srcOrd="0" destOrd="0" presId="urn:microsoft.com/office/officeart/2005/8/layout/vList2"/>
    <dgm:cxn modelId="{402B1DF1-489B-459D-8B10-64D5F5F47DA4}" srcId="{48BA418F-8C35-44C5-ADAC-A628CCB527D9}" destId="{69DB387D-F55E-4CEB-ACA2-DD388869157E}" srcOrd="1" destOrd="0" parTransId="{427E905A-25D5-4BAF-93A0-7C713034EF3B}" sibTransId="{1E4CD79D-05EC-4127-A5CD-B355F8794624}"/>
    <dgm:cxn modelId="{9CBB82FA-8878-416E-9238-A0CABCD7CC80}" type="presOf" srcId="{1E001208-1488-4B39-BD0D-1C244596ABF7}" destId="{CE0D5ADE-863B-41AF-96ED-7BC2C7EA465E}" srcOrd="0" destOrd="0" presId="urn:microsoft.com/office/officeart/2005/8/layout/vList2"/>
    <dgm:cxn modelId="{9614E3E5-352A-42C2-8973-802A75F8C13A}" type="presParOf" srcId="{60A45DF6-83C9-4D56-AC64-29BDBD116166}" destId="{0F9D8FB9-3FC4-48A1-8016-DD4193C18C86}" srcOrd="0" destOrd="0" presId="urn:microsoft.com/office/officeart/2005/8/layout/vList2"/>
    <dgm:cxn modelId="{B07A9F05-925D-4E3F-ABE7-A7A2DAD3D014}" type="presParOf" srcId="{60A45DF6-83C9-4D56-AC64-29BDBD116166}" destId="{46BB5F3F-1F10-4DE4-B1F3-199F40D53314}" srcOrd="1" destOrd="0" presId="urn:microsoft.com/office/officeart/2005/8/layout/vList2"/>
    <dgm:cxn modelId="{8BFD29A1-0938-4B55-AF69-5C83BD787AED}" type="presParOf" srcId="{60A45DF6-83C9-4D56-AC64-29BDBD116166}" destId="{C2D5F243-F1F9-4F72-B7E8-3FAC676B1423}" srcOrd="2" destOrd="0" presId="urn:microsoft.com/office/officeart/2005/8/layout/vList2"/>
    <dgm:cxn modelId="{40FAFE52-8DB0-42C9-A71C-318282F84E8A}" type="presParOf" srcId="{60A45DF6-83C9-4D56-AC64-29BDBD116166}" destId="{8D9FFCD4-0CFC-4CCD-8567-F51CB06D3EF8}" srcOrd="3" destOrd="0" presId="urn:microsoft.com/office/officeart/2005/8/layout/vList2"/>
    <dgm:cxn modelId="{5B890808-D4F1-4114-B0BF-515A8F15AECE}" type="presParOf" srcId="{60A45DF6-83C9-4D56-AC64-29BDBD116166}" destId="{C64BE02C-4EE6-492E-B422-B25666EF90B7}" srcOrd="4" destOrd="0" presId="urn:microsoft.com/office/officeart/2005/8/layout/vList2"/>
    <dgm:cxn modelId="{952C0006-7719-4655-8F31-20E3B1386D5E}" type="presParOf" srcId="{60A45DF6-83C9-4D56-AC64-29BDBD116166}" destId="{18E1E02E-AE5F-4DA1-AAC8-E8DEF0544402}" srcOrd="5" destOrd="0" presId="urn:microsoft.com/office/officeart/2005/8/layout/vList2"/>
    <dgm:cxn modelId="{34C50E40-707B-4730-90AF-18C506B6CEBC}" type="presParOf" srcId="{60A45DF6-83C9-4D56-AC64-29BDBD116166}" destId="{BDB15BC3-9BC9-4968-A3FC-09A21C027D35}" srcOrd="6" destOrd="0" presId="urn:microsoft.com/office/officeart/2005/8/layout/vList2"/>
    <dgm:cxn modelId="{015FCB8F-9F57-4F78-BE1A-AEADC2DB7FE3}" type="presParOf" srcId="{60A45DF6-83C9-4D56-AC64-29BDBD116166}" destId="{856A7857-BB24-4CE3-B1C7-B03BD0841D27}" srcOrd="7" destOrd="0" presId="urn:microsoft.com/office/officeart/2005/8/layout/vList2"/>
    <dgm:cxn modelId="{FF89474F-EAB9-44ED-9C90-0BBDE7D4F924}" type="presParOf" srcId="{60A45DF6-83C9-4D56-AC64-29BDBD116166}" destId="{BB62DA7B-4B9F-4ED1-9AEA-6CD823619A3B}" srcOrd="8" destOrd="0" presId="urn:microsoft.com/office/officeart/2005/8/layout/vList2"/>
    <dgm:cxn modelId="{E7E89F1D-0FA0-4E47-BA89-AD3D9BA95746}" type="presParOf" srcId="{60A45DF6-83C9-4D56-AC64-29BDBD116166}" destId="{EF3E21E4-25E3-405F-9FC4-FA758315FD7E}" srcOrd="9" destOrd="0" presId="urn:microsoft.com/office/officeart/2005/8/layout/vList2"/>
    <dgm:cxn modelId="{6F66EEB7-3532-4CD8-B46E-351B770D2988}" type="presParOf" srcId="{60A45DF6-83C9-4D56-AC64-29BDBD116166}" destId="{CE0D5ADE-863B-41AF-96ED-7BC2C7EA465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D8FB9-3FC4-48A1-8016-DD4193C18C86}">
      <dsp:nvSpPr>
        <dsp:cNvPr id="0" name=""/>
        <dsp:cNvSpPr/>
      </dsp:nvSpPr>
      <dsp:spPr>
        <a:xfrm>
          <a:off x="0" y="5802"/>
          <a:ext cx="6269038" cy="873953"/>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Master of Science 1983 (TTKK, system theory)</a:t>
          </a:r>
          <a:endParaRPr lang="en-US" sz="2200" kern="1200"/>
        </a:p>
      </dsp:txBody>
      <dsp:txXfrm>
        <a:off x="42663" y="48465"/>
        <a:ext cx="6183712" cy="788627"/>
      </dsp:txXfrm>
    </dsp:sp>
    <dsp:sp modelId="{C2D5F243-F1F9-4F72-B7E8-3FAC676B1423}">
      <dsp:nvSpPr>
        <dsp:cNvPr id="0" name=""/>
        <dsp:cNvSpPr/>
      </dsp:nvSpPr>
      <dsp:spPr>
        <a:xfrm>
          <a:off x="0" y="943115"/>
          <a:ext cx="6269038" cy="873953"/>
        </a:xfrm>
        <a:prstGeom prst="roundRect">
          <a:avLst/>
        </a:prstGeom>
        <a:gradFill rotWithShape="0">
          <a:gsLst>
            <a:gs pos="0">
              <a:schemeClr val="accent1">
                <a:shade val="80000"/>
                <a:hueOff val="69857"/>
                <a:satOff val="-1251"/>
                <a:lumOff val="5317"/>
                <a:alphaOff val="0"/>
                <a:satMod val="103000"/>
                <a:lumMod val="102000"/>
                <a:tint val="94000"/>
              </a:schemeClr>
            </a:gs>
            <a:gs pos="50000">
              <a:schemeClr val="accent1">
                <a:shade val="80000"/>
                <a:hueOff val="69857"/>
                <a:satOff val="-1251"/>
                <a:lumOff val="5317"/>
                <a:alphaOff val="0"/>
                <a:satMod val="110000"/>
                <a:lumMod val="100000"/>
                <a:shade val="100000"/>
              </a:schemeClr>
            </a:gs>
            <a:gs pos="100000">
              <a:schemeClr val="accent1">
                <a:shade val="80000"/>
                <a:hueOff val="69857"/>
                <a:satOff val="-1251"/>
                <a:lumOff val="53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TTKK 1980-1983 (assistant, researcher)</a:t>
          </a:r>
          <a:endParaRPr lang="en-US" sz="2200" kern="1200"/>
        </a:p>
      </dsp:txBody>
      <dsp:txXfrm>
        <a:off x="42663" y="985778"/>
        <a:ext cx="6183712" cy="788627"/>
      </dsp:txXfrm>
    </dsp:sp>
    <dsp:sp modelId="{C64BE02C-4EE6-492E-B422-B25666EF90B7}">
      <dsp:nvSpPr>
        <dsp:cNvPr id="0" name=""/>
        <dsp:cNvSpPr/>
      </dsp:nvSpPr>
      <dsp:spPr>
        <a:xfrm>
          <a:off x="0" y="1880429"/>
          <a:ext cx="6269038" cy="873953"/>
        </a:xfrm>
        <a:prstGeom prst="roundRect">
          <a:avLst/>
        </a:prstGeom>
        <a:gradFill rotWithShape="0">
          <a:gsLst>
            <a:gs pos="0">
              <a:schemeClr val="accent1">
                <a:shade val="80000"/>
                <a:hueOff val="139713"/>
                <a:satOff val="-2502"/>
                <a:lumOff val="10634"/>
                <a:alphaOff val="0"/>
                <a:satMod val="103000"/>
                <a:lumMod val="102000"/>
                <a:tint val="94000"/>
              </a:schemeClr>
            </a:gs>
            <a:gs pos="50000">
              <a:schemeClr val="accent1">
                <a:shade val="80000"/>
                <a:hueOff val="139713"/>
                <a:satOff val="-2502"/>
                <a:lumOff val="10634"/>
                <a:alphaOff val="0"/>
                <a:satMod val="110000"/>
                <a:lumMod val="100000"/>
                <a:shade val="100000"/>
              </a:schemeClr>
            </a:gs>
            <a:gs pos="100000">
              <a:schemeClr val="accent1">
                <a:shade val="80000"/>
                <a:hueOff val="139713"/>
                <a:satOff val="-2502"/>
                <a:lumOff val="1063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Tampereen Sähkölaitos 1980-1982 (student trainee)</a:t>
          </a:r>
          <a:endParaRPr lang="en-US" sz="2200" kern="1200"/>
        </a:p>
      </dsp:txBody>
      <dsp:txXfrm>
        <a:off x="42663" y="1923092"/>
        <a:ext cx="6183712" cy="788627"/>
      </dsp:txXfrm>
    </dsp:sp>
    <dsp:sp modelId="{BDB15BC3-9BC9-4968-A3FC-09A21C027D35}">
      <dsp:nvSpPr>
        <dsp:cNvPr id="0" name=""/>
        <dsp:cNvSpPr/>
      </dsp:nvSpPr>
      <dsp:spPr>
        <a:xfrm>
          <a:off x="0" y="2817742"/>
          <a:ext cx="6269038" cy="873953"/>
        </a:xfrm>
        <a:prstGeom prst="roundRect">
          <a:avLst/>
        </a:prstGeom>
        <a:gradFill rotWithShape="0">
          <a:gsLst>
            <a:gs pos="0">
              <a:schemeClr val="accent1">
                <a:shade val="80000"/>
                <a:hueOff val="209570"/>
                <a:satOff val="-3754"/>
                <a:lumOff val="15951"/>
                <a:alphaOff val="0"/>
                <a:satMod val="103000"/>
                <a:lumMod val="102000"/>
                <a:tint val="94000"/>
              </a:schemeClr>
            </a:gs>
            <a:gs pos="50000">
              <a:schemeClr val="accent1">
                <a:shade val="80000"/>
                <a:hueOff val="209570"/>
                <a:satOff val="-3754"/>
                <a:lumOff val="15951"/>
                <a:alphaOff val="0"/>
                <a:satMod val="110000"/>
                <a:lumMod val="100000"/>
                <a:shade val="100000"/>
              </a:schemeClr>
            </a:gs>
            <a:gs pos="100000">
              <a:schemeClr val="accent1">
                <a:shade val="80000"/>
                <a:hueOff val="209570"/>
                <a:satOff val="-3754"/>
                <a:lumOff val="1595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dirty="0"/>
            <a:t>Imatran Voima Oy 1984-1988 (</a:t>
          </a:r>
          <a:r>
            <a:rPr lang="fi-FI" sz="2200" kern="1200" dirty="0" err="1"/>
            <a:t>group</a:t>
          </a:r>
          <a:r>
            <a:rPr lang="fi-FI" sz="2200" kern="1200" dirty="0"/>
            <a:t> </a:t>
          </a:r>
          <a:r>
            <a:rPr lang="fi-FI" sz="2200" kern="1200" dirty="0" err="1"/>
            <a:t>leader</a:t>
          </a:r>
          <a:r>
            <a:rPr lang="fi-FI" sz="2200" kern="1200" dirty="0"/>
            <a:t>)</a:t>
          </a:r>
          <a:endParaRPr lang="en-US" sz="2200" kern="1200" dirty="0"/>
        </a:p>
      </dsp:txBody>
      <dsp:txXfrm>
        <a:off x="42663" y="2860405"/>
        <a:ext cx="6183712" cy="788627"/>
      </dsp:txXfrm>
    </dsp:sp>
    <dsp:sp modelId="{BB62DA7B-4B9F-4ED1-9AEA-6CD823619A3B}">
      <dsp:nvSpPr>
        <dsp:cNvPr id="0" name=""/>
        <dsp:cNvSpPr/>
      </dsp:nvSpPr>
      <dsp:spPr>
        <a:xfrm>
          <a:off x="0" y="3755055"/>
          <a:ext cx="6269038" cy="873953"/>
        </a:xfrm>
        <a:prstGeom prst="roundRect">
          <a:avLst/>
        </a:prstGeom>
        <a:gradFill rotWithShape="0">
          <a:gsLst>
            <a:gs pos="0">
              <a:schemeClr val="accent1">
                <a:shade val="80000"/>
                <a:hueOff val="279426"/>
                <a:satOff val="-5005"/>
                <a:lumOff val="21268"/>
                <a:alphaOff val="0"/>
                <a:satMod val="103000"/>
                <a:lumMod val="102000"/>
                <a:tint val="94000"/>
              </a:schemeClr>
            </a:gs>
            <a:gs pos="50000">
              <a:schemeClr val="accent1">
                <a:shade val="80000"/>
                <a:hueOff val="279426"/>
                <a:satOff val="-5005"/>
                <a:lumOff val="21268"/>
                <a:alphaOff val="0"/>
                <a:satMod val="110000"/>
                <a:lumMod val="100000"/>
                <a:shade val="100000"/>
              </a:schemeClr>
            </a:gs>
            <a:gs pos="100000">
              <a:schemeClr val="accent1">
                <a:shade val="80000"/>
                <a:hueOff val="279426"/>
                <a:satOff val="-5005"/>
                <a:lumOff val="2126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Kymenlaakso University of Applied Sciences 1988-1991 (teacher)</a:t>
          </a:r>
          <a:endParaRPr lang="en-US" sz="2200" kern="1200"/>
        </a:p>
      </dsp:txBody>
      <dsp:txXfrm>
        <a:off x="42663" y="3797718"/>
        <a:ext cx="6183712" cy="788627"/>
      </dsp:txXfrm>
    </dsp:sp>
    <dsp:sp modelId="{CE0D5ADE-863B-41AF-96ED-7BC2C7EA465E}">
      <dsp:nvSpPr>
        <dsp:cNvPr id="0" name=""/>
        <dsp:cNvSpPr/>
      </dsp:nvSpPr>
      <dsp:spPr>
        <a:xfrm>
          <a:off x="0" y="4692369"/>
          <a:ext cx="6269038" cy="873953"/>
        </a:xfrm>
        <a:prstGeom prst="roundRect">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Oy Cybersoft Ab 1989-2012</a:t>
          </a:r>
          <a:endParaRPr lang="en-US" sz="2200" kern="1200"/>
        </a:p>
      </dsp:txBody>
      <dsp:txXfrm>
        <a:off x="42663" y="4735032"/>
        <a:ext cx="6183712" cy="7886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06/01/2018</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06/01/2018</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06/01/2018</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06/01/2018</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06/01/2018</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06/01/2018</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06/01/2018</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06/01/2018</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06/01/2018</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06/01/2018</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06/01/2018</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06/01/2018</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SakariLampola/Thesi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youtube.com/watch?v=878ES6PDC5A" TargetMode="External"/><Relationship Id="rId13" Type="http://schemas.openxmlformats.org/officeDocument/2006/relationships/image" Target="../media/image41.png"/><Relationship Id="rId18" Type="http://schemas.openxmlformats.org/officeDocument/2006/relationships/hyperlink" Target="https://www.youtube.com/watch?v=PGw14X8wO0U" TargetMode="External"/><Relationship Id="rId3" Type="http://schemas.openxmlformats.org/officeDocument/2006/relationships/image" Target="../media/image36.png"/><Relationship Id="rId21" Type="http://schemas.openxmlformats.org/officeDocument/2006/relationships/hyperlink" Target="https://www.youtube.com/watch?v=Z9NzVNoDQ2o" TargetMode="External"/><Relationship Id="rId7" Type="http://schemas.openxmlformats.org/officeDocument/2006/relationships/image" Target="../media/image38.png"/><Relationship Id="rId12" Type="http://schemas.openxmlformats.org/officeDocument/2006/relationships/hyperlink" Target="https://www.youtube.com/watch?v=GL2x8t5zmNA" TargetMode="External"/><Relationship Id="rId17" Type="http://schemas.openxmlformats.org/officeDocument/2006/relationships/image" Target="../media/image43.png"/><Relationship Id="rId2" Type="http://schemas.openxmlformats.org/officeDocument/2006/relationships/hyperlink" Target="https://www.youtube.com/watch?v=GAM4qmIr47Q" TargetMode="External"/><Relationship Id="rId16" Type="http://schemas.openxmlformats.org/officeDocument/2006/relationships/hyperlink" Target="https://www.youtube.com/watch?v=PQ2aKUGEv6U" TargetMode="External"/><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hyperlink" Target="https://www.youtube.com/watch?v=bDRAwltPFDI" TargetMode="External"/><Relationship Id="rId11" Type="http://schemas.openxmlformats.org/officeDocument/2006/relationships/image" Target="../media/image40.png"/><Relationship Id="rId24" Type="http://schemas.openxmlformats.org/officeDocument/2006/relationships/image" Target="../media/image47.png"/><Relationship Id="rId5" Type="http://schemas.openxmlformats.org/officeDocument/2006/relationships/image" Target="../media/image37.png"/><Relationship Id="rId15" Type="http://schemas.openxmlformats.org/officeDocument/2006/relationships/image" Target="../media/image42.png"/><Relationship Id="rId23" Type="http://schemas.openxmlformats.org/officeDocument/2006/relationships/hyperlink" Target="https://www.youtube.com/watch?v=MGnZpyUTf9k" TargetMode="External"/><Relationship Id="rId10" Type="http://schemas.openxmlformats.org/officeDocument/2006/relationships/hyperlink" Target="https://www.youtube.com/watch?v=F1OUjWqDrSk" TargetMode="External"/><Relationship Id="rId19" Type="http://schemas.openxmlformats.org/officeDocument/2006/relationships/image" Target="../media/image44.png"/><Relationship Id="rId4" Type="http://schemas.openxmlformats.org/officeDocument/2006/relationships/hyperlink" Target="https://www.youtube.com/watch?v=gAK1nj1FvCw" TargetMode="External"/><Relationship Id="rId9" Type="http://schemas.openxmlformats.org/officeDocument/2006/relationships/image" Target="../media/image39.png"/><Relationship Id="rId14" Type="http://schemas.openxmlformats.org/officeDocument/2006/relationships/hyperlink" Target="https://www.youtube.com/watch?v=42xFb8KPRos" TargetMode="External"/><Relationship Id="rId22"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youtube.com/watch?v=DuIrjRAzNPQ"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youtube.com/watch?v=I8e_Buemee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42257" y="4525347"/>
            <a:ext cx="6939722" cy="1737360"/>
          </a:xfrm>
        </p:spPr>
        <p:txBody>
          <a:bodyPr anchor="ctr">
            <a:normAutofit/>
          </a:bodyPr>
          <a:lstStyle/>
          <a:p>
            <a:pPr algn="r"/>
            <a:r>
              <a:rPr lang="fi-FI" dirty="0"/>
              <a:t>Image-</a:t>
            </a:r>
            <a:r>
              <a:rPr lang="fi-FI" dirty="0" err="1"/>
              <a:t>Based</a:t>
            </a:r>
            <a:r>
              <a:rPr lang="fi-FI" dirty="0"/>
              <a:t> </a:t>
            </a:r>
            <a:r>
              <a:rPr lang="fi-FI" dirty="0" err="1"/>
              <a:t>Situation</a:t>
            </a:r>
            <a:r>
              <a:rPr lang="fi-FI" dirty="0"/>
              <a:t> </a:t>
            </a:r>
            <a:r>
              <a:rPr lang="fi-FI" dirty="0" err="1"/>
              <a:t>Awareness</a:t>
            </a:r>
            <a:endParaRPr lang="en-GB"/>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models</a:t>
            </a:r>
            <a:endParaRPr lang="en-US" sz="4800" kern="1200" dirty="0">
              <a:solidFill>
                <a:schemeClr val="bg1"/>
              </a:solidFill>
              <a:latin typeface="+mj-lt"/>
              <a:ea typeface="+mj-ea"/>
              <a:cs typeface="+mj-cs"/>
            </a:endParaRPr>
          </a:p>
        </p:txBody>
      </p:sp>
      <p:pic>
        <p:nvPicPr>
          <p:cNvPr id="8" name="Kuva 7">
            <a:extLst>
              <a:ext uri="{FF2B5EF4-FFF2-40B4-BE49-F238E27FC236}">
                <a16:creationId xmlns:a16="http://schemas.microsoft.com/office/drawing/2014/main" id="{FF194A6C-AAA2-4F9C-AD0F-8C1D61B5B4AF}"/>
              </a:ext>
            </a:extLst>
          </p:cNvPr>
          <p:cNvPicPr>
            <a:picLocks noChangeAspect="1"/>
          </p:cNvPicPr>
          <p:nvPr/>
        </p:nvPicPr>
        <p:blipFill>
          <a:blip r:embed="rId2"/>
          <a:stretch>
            <a:fillRect/>
          </a:stretch>
        </p:blipFill>
        <p:spPr>
          <a:xfrm>
            <a:off x="4947452" y="191823"/>
            <a:ext cx="6678940" cy="4363276"/>
          </a:xfrm>
          <a:prstGeom prst="rect">
            <a:avLst/>
          </a:prstGeom>
        </p:spPr>
      </p:pic>
      <p:pic>
        <p:nvPicPr>
          <p:cNvPr id="9" name="Kuva 8">
            <a:extLst>
              <a:ext uri="{FF2B5EF4-FFF2-40B4-BE49-F238E27FC236}">
                <a16:creationId xmlns:a16="http://schemas.microsoft.com/office/drawing/2014/main" id="{AF362AC9-12B5-41EA-BE53-5884C1673E66}"/>
              </a:ext>
            </a:extLst>
          </p:cNvPr>
          <p:cNvPicPr>
            <a:picLocks noChangeAspect="1"/>
          </p:cNvPicPr>
          <p:nvPr/>
        </p:nvPicPr>
        <p:blipFill>
          <a:blip r:embed="rId3"/>
          <a:stretch>
            <a:fillRect/>
          </a:stretch>
        </p:blipFill>
        <p:spPr>
          <a:xfrm>
            <a:off x="6277147" y="4856427"/>
            <a:ext cx="4019550" cy="1809750"/>
          </a:xfrm>
          <a:prstGeom prst="rect">
            <a:avLst/>
          </a:prstGeom>
        </p:spPr>
      </p:pic>
    </p:spTree>
    <p:extLst>
      <p:ext uri="{BB962C8B-B14F-4D97-AF65-F5344CB8AC3E}">
        <p14:creationId xmlns:p14="http://schemas.microsoft.com/office/powerpoint/2010/main" val="1703975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datasets</a:t>
            </a:r>
          </a:p>
        </p:txBody>
      </p:sp>
      <p:pic>
        <p:nvPicPr>
          <p:cNvPr id="8" name="Kuva 7">
            <a:extLst>
              <a:ext uri="{FF2B5EF4-FFF2-40B4-BE49-F238E27FC236}">
                <a16:creationId xmlns:a16="http://schemas.microsoft.com/office/drawing/2014/main" id="{306A95F6-AAA7-45FC-ABC7-F2D85BE4D398}"/>
              </a:ext>
            </a:extLst>
          </p:cNvPr>
          <p:cNvPicPr>
            <a:picLocks noChangeAspect="1"/>
          </p:cNvPicPr>
          <p:nvPr/>
        </p:nvPicPr>
        <p:blipFill>
          <a:blip r:embed="rId2"/>
          <a:stretch>
            <a:fillRect/>
          </a:stretch>
        </p:blipFill>
        <p:spPr>
          <a:xfrm>
            <a:off x="5178043" y="1221018"/>
            <a:ext cx="6677073" cy="3840794"/>
          </a:xfrm>
          <a:prstGeom prst="rect">
            <a:avLst/>
          </a:prstGeom>
        </p:spPr>
      </p:pic>
    </p:spTree>
    <p:extLst>
      <p:ext uri="{BB962C8B-B14F-4D97-AF65-F5344CB8AC3E}">
        <p14:creationId xmlns:p14="http://schemas.microsoft.com/office/powerpoint/2010/main" val="126716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35419"/>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Question</a:t>
            </a:r>
            <a:r>
              <a:rPr lang="fi-FI" sz="4800" dirty="0"/>
              <a:t> </a:t>
            </a:r>
            <a:r>
              <a:rPr lang="fi-FI" sz="4800" dirty="0" err="1"/>
              <a:t>Answering</a:t>
            </a:r>
            <a:r>
              <a:rPr lang="fi-FI" sz="4800" dirty="0"/>
              <a:t> (VQA)</a:t>
            </a:r>
            <a:endParaRPr lang="en-GB" sz="4800" dirty="0"/>
          </a:p>
        </p:txBody>
      </p:sp>
    </p:spTree>
    <p:extLst>
      <p:ext uri="{BB962C8B-B14F-4D97-AF65-F5344CB8AC3E}">
        <p14:creationId xmlns:p14="http://schemas.microsoft.com/office/powerpoint/2010/main" val="4002386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examples</a:t>
            </a:r>
          </a:p>
        </p:txBody>
      </p:sp>
      <p:pic>
        <p:nvPicPr>
          <p:cNvPr id="9" name="Kuva 8">
            <a:extLst>
              <a:ext uri="{FF2B5EF4-FFF2-40B4-BE49-F238E27FC236}">
                <a16:creationId xmlns:a16="http://schemas.microsoft.com/office/drawing/2014/main" id="{FEC8CA11-AB10-4B11-BDD4-ADF213C58FEA}"/>
              </a:ext>
            </a:extLst>
          </p:cNvPr>
          <p:cNvPicPr>
            <a:picLocks noChangeAspect="1"/>
          </p:cNvPicPr>
          <p:nvPr/>
        </p:nvPicPr>
        <p:blipFill>
          <a:blip r:embed="rId2"/>
          <a:stretch>
            <a:fillRect/>
          </a:stretch>
        </p:blipFill>
        <p:spPr>
          <a:xfrm>
            <a:off x="5338778" y="1122166"/>
            <a:ext cx="6284551" cy="5014683"/>
          </a:xfrm>
          <a:prstGeom prst="rect">
            <a:avLst/>
          </a:prstGeom>
        </p:spPr>
      </p:pic>
    </p:spTree>
    <p:extLst>
      <p:ext uri="{BB962C8B-B14F-4D97-AF65-F5344CB8AC3E}">
        <p14:creationId xmlns:p14="http://schemas.microsoft.com/office/powerpoint/2010/main" val="2985182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q</a:t>
            </a:r>
            <a:r>
              <a:rPr lang="en-US" sz="4800" kern="1200" dirty="0">
                <a:solidFill>
                  <a:schemeClr val="bg1"/>
                </a:solidFill>
                <a:latin typeface="+mj-lt"/>
                <a:ea typeface="+mj-ea"/>
                <a:cs typeface="+mj-cs"/>
              </a:rPr>
              <a:t>uestions categories</a:t>
            </a:r>
          </a:p>
        </p:txBody>
      </p:sp>
      <p:pic>
        <p:nvPicPr>
          <p:cNvPr id="6" name="Kuva 5">
            <a:extLst>
              <a:ext uri="{FF2B5EF4-FFF2-40B4-BE49-F238E27FC236}">
                <a16:creationId xmlns:a16="http://schemas.microsoft.com/office/drawing/2014/main" id="{799CC833-BD39-4C43-89A9-3444546FCF44}"/>
              </a:ext>
            </a:extLst>
          </p:cNvPr>
          <p:cNvPicPr>
            <a:picLocks noChangeAspect="1"/>
          </p:cNvPicPr>
          <p:nvPr/>
        </p:nvPicPr>
        <p:blipFill>
          <a:blip r:embed="rId2"/>
          <a:stretch>
            <a:fillRect/>
          </a:stretch>
        </p:blipFill>
        <p:spPr>
          <a:xfrm>
            <a:off x="5338778" y="1830098"/>
            <a:ext cx="6421395" cy="3197803"/>
          </a:xfrm>
          <a:prstGeom prst="rect">
            <a:avLst/>
          </a:prstGeom>
        </p:spPr>
      </p:pic>
    </p:spTree>
    <p:extLst>
      <p:ext uri="{BB962C8B-B14F-4D97-AF65-F5344CB8AC3E}">
        <p14:creationId xmlns:p14="http://schemas.microsoft.com/office/powerpoint/2010/main" val="271510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models and datasets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9112798B-3DE0-4A09-9993-99A54538850C}"/>
              </a:ext>
            </a:extLst>
          </p:cNvPr>
          <p:cNvPicPr>
            <a:picLocks noChangeAspect="1"/>
          </p:cNvPicPr>
          <p:nvPr/>
        </p:nvPicPr>
        <p:blipFill>
          <a:blip r:embed="rId2"/>
          <a:stretch>
            <a:fillRect/>
          </a:stretch>
        </p:blipFill>
        <p:spPr>
          <a:xfrm>
            <a:off x="5217760" y="3690392"/>
            <a:ext cx="6810375" cy="1847850"/>
          </a:xfrm>
          <a:prstGeom prst="rect">
            <a:avLst/>
          </a:prstGeom>
        </p:spPr>
      </p:pic>
      <p:pic>
        <p:nvPicPr>
          <p:cNvPr id="8" name="Kuva 7">
            <a:extLst>
              <a:ext uri="{FF2B5EF4-FFF2-40B4-BE49-F238E27FC236}">
                <a16:creationId xmlns:a16="http://schemas.microsoft.com/office/drawing/2014/main" id="{9F5C8269-4686-4F5C-8290-4B30A438D953}"/>
              </a:ext>
            </a:extLst>
          </p:cNvPr>
          <p:cNvPicPr>
            <a:picLocks noChangeAspect="1"/>
          </p:cNvPicPr>
          <p:nvPr/>
        </p:nvPicPr>
        <p:blipFill>
          <a:blip r:embed="rId3"/>
          <a:stretch>
            <a:fillRect/>
          </a:stretch>
        </p:blipFill>
        <p:spPr>
          <a:xfrm>
            <a:off x="6317898" y="399082"/>
            <a:ext cx="4610100" cy="2286000"/>
          </a:xfrm>
          <a:prstGeom prst="rect">
            <a:avLst/>
          </a:prstGeom>
        </p:spPr>
      </p:pic>
    </p:spTree>
    <p:extLst>
      <p:ext uri="{BB962C8B-B14F-4D97-AF65-F5344CB8AC3E}">
        <p14:creationId xmlns:p14="http://schemas.microsoft.com/office/powerpoint/2010/main" val="3596983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43376"/>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Dialog</a:t>
            </a:r>
            <a:endParaRPr lang="en-GB" sz="4800" dirty="0"/>
          </a:p>
        </p:txBody>
      </p:sp>
    </p:spTree>
    <p:extLst>
      <p:ext uri="{BB962C8B-B14F-4D97-AF65-F5344CB8AC3E}">
        <p14:creationId xmlns:p14="http://schemas.microsoft.com/office/powerpoint/2010/main" val="2491506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6" name="Kuva 5">
            <a:extLst>
              <a:ext uri="{FF2B5EF4-FFF2-40B4-BE49-F238E27FC236}">
                <a16:creationId xmlns:a16="http://schemas.microsoft.com/office/drawing/2014/main" id="{3C6F3289-E20F-4980-89ED-E62D31E038BF}"/>
              </a:ext>
            </a:extLst>
          </p:cNvPr>
          <p:cNvPicPr>
            <a:picLocks noChangeAspect="1"/>
          </p:cNvPicPr>
          <p:nvPr/>
        </p:nvPicPr>
        <p:blipFill>
          <a:blip r:embed="rId2"/>
          <a:stretch>
            <a:fillRect/>
          </a:stretch>
        </p:blipFill>
        <p:spPr>
          <a:xfrm>
            <a:off x="5802019" y="1541436"/>
            <a:ext cx="5010150" cy="4171950"/>
          </a:xfrm>
          <a:prstGeom prst="rect">
            <a:avLst/>
          </a:prstGeom>
        </p:spPr>
      </p:pic>
    </p:spTree>
    <p:extLst>
      <p:ext uri="{BB962C8B-B14F-4D97-AF65-F5344CB8AC3E}">
        <p14:creationId xmlns:p14="http://schemas.microsoft.com/office/powerpoint/2010/main" val="2933053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7" name="Kuva 6">
            <a:extLst>
              <a:ext uri="{FF2B5EF4-FFF2-40B4-BE49-F238E27FC236}">
                <a16:creationId xmlns:a16="http://schemas.microsoft.com/office/drawing/2014/main" id="{5D610576-448B-42ED-B3F1-FA234FAF266F}"/>
              </a:ext>
            </a:extLst>
          </p:cNvPr>
          <p:cNvPicPr>
            <a:picLocks noChangeAspect="1"/>
          </p:cNvPicPr>
          <p:nvPr/>
        </p:nvPicPr>
        <p:blipFill>
          <a:blip r:embed="rId2"/>
          <a:stretch>
            <a:fillRect/>
          </a:stretch>
        </p:blipFill>
        <p:spPr>
          <a:xfrm>
            <a:off x="4897915" y="2147217"/>
            <a:ext cx="6976976" cy="2393860"/>
          </a:xfrm>
          <a:prstGeom prst="rect">
            <a:avLst/>
          </a:prstGeom>
        </p:spPr>
      </p:pic>
    </p:spTree>
    <p:extLst>
      <p:ext uri="{BB962C8B-B14F-4D97-AF65-F5344CB8AC3E}">
        <p14:creationId xmlns:p14="http://schemas.microsoft.com/office/powerpoint/2010/main" val="4102403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models</a:t>
            </a:r>
          </a:p>
        </p:txBody>
      </p:sp>
      <p:pic>
        <p:nvPicPr>
          <p:cNvPr id="6" name="Kuva 5">
            <a:extLst>
              <a:ext uri="{FF2B5EF4-FFF2-40B4-BE49-F238E27FC236}">
                <a16:creationId xmlns:a16="http://schemas.microsoft.com/office/drawing/2014/main" id="{A1C01A2E-26E4-4EFA-B993-3C93F265F47C}"/>
              </a:ext>
            </a:extLst>
          </p:cNvPr>
          <p:cNvPicPr>
            <a:picLocks noChangeAspect="1"/>
          </p:cNvPicPr>
          <p:nvPr/>
        </p:nvPicPr>
        <p:blipFill>
          <a:blip r:embed="rId2"/>
          <a:stretch>
            <a:fillRect/>
          </a:stretch>
        </p:blipFill>
        <p:spPr>
          <a:xfrm>
            <a:off x="5338778" y="3664522"/>
            <a:ext cx="6545540" cy="2385239"/>
          </a:xfrm>
          <a:prstGeom prst="rect">
            <a:avLst/>
          </a:prstGeom>
        </p:spPr>
      </p:pic>
      <p:pic>
        <p:nvPicPr>
          <p:cNvPr id="8" name="Kuva 7">
            <a:extLst>
              <a:ext uri="{FF2B5EF4-FFF2-40B4-BE49-F238E27FC236}">
                <a16:creationId xmlns:a16="http://schemas.microsoft.com/office/drawing/2014/main" id="{F8AEC2AA-D4CE-4A98-BF6C-18041BD2997E}"/>
              </a:ext>
            </a:extLst>
          </p:cNvPr>
          <p:cNvPicPr>
            <a:picLocks noChangeAspect="1"/>
          </p:cNvPicPr>
          <p:nvPr/>
        </p:nvPicPr>
        <p:blipFill>
          <a:blip r:embed="rId3"/>
          <a:stretch>
            <a:fillRect/>
          </a:stretch>
        </p:blipFill>
        <p:spPr>
          <a:xfrm>
            <a:off x="6189204" y="522651"/>
            <a:ext cx="4838273" cy="2623696"/>
          </a:xfrm>
          <a:prstGeom prst="rect">
            <a:avLst/>
          </a:prstGeom>
        </p:spPr>
      </p:pic>
    </p:spTree>
    <p:extLst>
      <p:ext uri="{BB962C8B-B14F-4D97-AF65-F5344CB8AC3E}">
        <p14:creationId xmlns:p14="http://schemas.microsoft.com/office/powerpoint/2010/main" val="4083502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Otsikko 1">
            <a:extLst>
              <a:ext uri="{FF2B5EF4-FFF2-40B4-BE49-F238E27FC236}">
                <a16:creationId xmlns:a16="http://schemas.microsoft.com/office/drawing/2014/main" id="{D36F9A62-62A9-4018-93D6-5D2DC240912A}"/>
              </a:ext>
            </a:extLst>
          </p:cNvPr>
          <p:cNvSpPr>
            <a:spLocks noGrp="1"/>
          </p:cNvSpPr>
          <p:nvPr>
            <p:ph type="title"/>
          </p:nvPr>
        </p:nvSpPr>
        <p:spPr>
          <a:xfrm>
            <a:off x="943277" y="712269"/>
            <a:ext cx="3370998" cy="5502264"/>
          </a:xfrm>
        </p:spPr>
        <p:txBody>
          <a:bodyPr>
            <a:normAutofit/>
          </a:bodyPr>
          <a:lstStyle/>
          <a:p>
            <a:r>
              <a:rPr lang="fi-FI">
                <a:solidFill>
                  <a:srgbClr val="FFFFFF"/>
                </a:solidFill>
              </a:rPr>
              <a:t>Sakari Lampola</a:t>
            </a:r>
            <a:endParaRPr lang="en-GB">
              <a:solidFill>
                <a:srgbClr val="FFFFFF"/>
              </a:solidFill>
            </a:endParaRPr>
          </a:p>
        </p:txBody>
      </p:sp>
      <p:graphicFrame>
        <p:nvGraphicFramePr>
          <p:cNvPr id="5" name="Sisällön paikkamerkki 2"/>
          <p:cNvGraphicFramePr>
            <a:graphicFrameLocks noGrp="1"/>
          </p:cNvGraphicFramePr>
          <p:nvPr>
            <p:ph idx="1"/>
            <p:extLst>
              <p:ext uri="{D42A27DB-BD31-4B8C-83A1-F6EECF244321}">
                <p14:modId xmlns:p14="http://schemas.microsoft.com/office/powerpoint/2010/main" val="137468866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641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datasets</a:t>
            </a:r>
          </a:p>
        </p:txBody>
      </p:sp>
      <p:pic>
        <p:nvPicPr>
          <p:cNvPr id="7" name="Kuva 6">
            <a:extLst>
              <a:ext uri="{FF2B5EF4-FFF2-40B4-BE49-F238E27FC236}">
                <a16:creationId xmlns:a16="http://schemas.microsoft.com/office/drawing/2014/main" id="{966BED2B-E8D0-4B26-BD97-F4D5375BAC89}"/>
              </a:ext>
            </a:extLst>
          </p:cNvPr>
          <p:cNvPicPr>
            <a:picLocks noChangeAspect="1"/>
          </p:cNvPicPr>
          <p:nvPr/>
        </p:nvPicPr>
        <p:blipFill>
          <a:blip r:embed="rId2"/>
          <a:stretch>
            <a:fillRect/>
          </a:stretch>
        </p:blipFill>
        <p:spPr>
          <a:xfrm>
            <a:off x="5358231" y="1360459"/>
            <a:ext cx="6496885" cy="2068541"/>
          </a:xfrm>
          <a:prstGeom prst="rect">
            <a:avLst/>
          </a:prstGeom>
        </p:spPr>
      </p:pic>
    </p:spTree>
    <p:extLst>
      <p:ext uri="{BB962C8B-B14F-4D97-AF65-F5344CB8AC3E}">
        <p14:creationId xmlns:p14="http://schemas.microsoft.com/office/powerpoint/2010/main" val="562007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60594"/>
            <a:ext cx="9144000" cy="1564716"/>
          </a:xfrm>
        </p:spPr>
        <p:txBody>
          <a:bodyPr>
            <a:normAutofit/>
          </a:bodyPr>
          <a:lstStyle/>
          <a:p>
            <a:pPr algn="l"/>
            <a:r>
              <a:rPr lang="fi-FI" sz="4800" dirty="0" err="1"/>
              <a:t>Undestanding</a:t>
            </a:r>
            <a:r>
              <a:rPr lang="fi-FI" sz="4800" dirty="0"/>
              <a:t> Image:</a:t>
            </a:r>
            <a:br>
              <a:rPr lang="fi-FI" sz="4800" dirty="0"/>
            </a:br>
            <a:r>
              <a:rPr lang="fi-FI" sz="4800" dirty="0" err="1"/>
              <a:t>The</a:t>
            </a:r>
            <a:r>
              <a:rPr lang="fi-FI" sz="4800" dirty="0"/>
              <a:t> </a:t>
            </a:r>
            <a:r>
              <a:rPr lang="fi-FI" sz="4800" dirty="0" err="1"/>
              <a:t>Big</a:t>
            </a:r>
            <a:r>
              <a:rPr lang="fi-FI" sz="4800" dirty="0"/>
              <a:t> </a:t>
            </a:r>
            <a:r>
              <a:rPr lang="fi-FI" sz="4800" dirty="0" err="1"/>
              <a:t>Problem</a:t>
            </a:r>
            <a:endParaRPr lang="en-GB" sz="4800" dirty="0"/>
          </a:p>
        </p:txBody>
      </p:sp>
    </p:spTree>
    <p:extLst>
      <p:ext uri="{BB962C8B-B14F-4D97-AF65-F5344CB8AC3E}">
        <p14:creationId xmlns:p14="http://schemas.microsoft.com/office/powerpoint/2010/main" val="2191822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Kuva 5" descr="Kuva, joka sisältää kohteen rakennus, ulko, vanha, henkilö&#10;&#10;Kuvaus luotu, erittäin korkea luotettavuus">
            <a:extLst>
              <a:ext uri="{FF2B5EF4-FFF2-40B4-BE49-F238E27FC236}">
                <a16:creationId xmlns:a16="http://schemas.microsoft.com/office/drawing/2014/main" id="{7191803E-690E-476E-9A9B-DA8E4804FD6C}"/>
              </a:ext>
            </a:extLst>
          </p:cNvPr>
          <p:cNvPicPr>
            <a:picLocks noChangeAspect="1"/>
          </p:cNvPicPr>
          <p:nvPr/>
        </p:nvPicPr>
        <p:blipFill>
          <a:blip r:embed="rId2"/>
          <a:stretch>
            <a:fillRect/>
          </a:stretch>
        </p:blipFill>
        <p:spPr>
          <a:xfrm>
            <a:off x="5153822" y="1221150"/>
            <a:ext cx="6553545" cy="4423642"/>
          </a:xfrm>
          <a:prstGeom prst="rect">
            <a:avLst/>
          </a:prstGeom>
        </p:spPr>
      </p:pic>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Clever Hans</a:t>
            </a:r>
          </a:p>
        </p:txBody>
      </p:sp>
      <p:sp>
        <p:nvSpPr>
          <p:cNvPr id="9" name="Tekstiruutu 8">
            <a:extLst>
              <a:ext uri="{FF2B5EF4-FFF2-40B4-BE49-F238E27FC236}">
                <a16:creationId xmlns:a16="http://schemas.microsoft.com/office/drawing/2014/main" id="{92237D83-20D5-4981-9673-B3C1DF5D2907}"/>
              </a:ext>
            </a:extLst>
          </p:cNvPr>
          <p:cNvSpPr txBox="1"/>
          <p:nvPr/>
        </p:nvSpPr>
        <p:spPr>
          <a:xfrm>
            <a:off x="9403531" y="6346840"/>
            <a:ext cx="2303836" cy="307777"/>
          </a:xfrm>
          <a:prstGeom prst="rect">
            <a:avLst/>
          </a:prstGeom>
          <a:noFill/>
        </p:spPr>
        <p:txBody>
          <a:bodyPr wrap="none" rtlCol="0">
            <a:spAutoFit/>
          </a:bodyPr>
          <a:lstStyle/>
          <a:p>
            <a:r>
              <a:rPr lang="fi-FI" sz="1400" dirty="0"/>
              <a:t>(</a:t>
            </a:r>
            <a:r>
              <a:rPr lang="fi-FI" sz="1400" dirty="0" err="1"/>
              <a:t>by</a:t>
            </a:r>
            <a:r>
              <a:rPr lang="fi-FI" sz="1400" dirty="0"/>
              <a:t> Larry </a:t>
            </a:r>
            <a:r>
              <a:rPr lang="fi-FI" sz="1400" dirty="0" err="1"/>
              <a:t>Zitnick</a:t>
            </a:r>
            <a:r>
              <a:rPr lang="fi-FI" sz="1400" dirty="0"/>
              <a:t>, 29.10.2017)</a:t>
            </a:r>
            <a:endParaRPr lang="en-GB" sz="1400" dirty="0"/>
          </a:p>
        </p:txBody>
      </p:sp>
    </p:spTree>
    <p:extLst>
      <p:ext uri="{BB962C8B-B14F-4D97-AF65-F5344CB8AC3E}">
        <p14:creationId xmlns:p14="http://schemas.microsoft.com/office/powerpoint/2010/main" val="814413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fontScale="85000" lnSpcReduction="20000"/>
          </a:bodyPr>
          <a:lstStyle/>
          <a:p>
            <a:pPr algn="ctr">
              <a:lnSpc>
                <a:spcPct val="90000"/>
              </a:lnSpc>
              <a:spcBef>
                <a:spcPct val="0"/>
              </a:spcBef>
              <a:spcAft>
                <a:spcPts val="600"/>
              </a:spcAft>
            </a:pPr>
            <a:r>
              <a:rPr lang="en-US" sz="4800" dirty="0">
                <a:solidFill>
                  <a:schemeClr val="bg1"/>
                </a:solidFill>
                <a:latin typeface="+mj-lt"/>
                <a:ea typeface="+mj-ea"/>
                <a:cs typeface="+mj-cs"/>
              </a:rPr>
              <a:t>Current methods are inexplicable m</a:t>
            </a:r>
            <a:r>
              <a:rPr lang="en-US" sz="4800" kern="1200" dirty="0">
                <a:solidFill>
                  <a:schemeClr val="bg1"/>
                </a:solidFill>
                <a:latin typeface="+mj-lt"/>
                <a:ea typeface="+mj-ea"/>
                <a:cs typeface="+mj-cs"/>
              </a:rPr>
              <a:t>appings from image to language</a:t>
            </a:r>
          </a:p>
        </p:txBody>
      </p:sp>
      <p:sp>
        <p:nvSpPr>
          <p:cNvPr id="2" name="Nuoli: Alas 1">
            <a:extLst>
              <a:ext uri="{FF2B5EF4-FFF2-40B4-BE49-F238E27FC236}">
                <a16:creationId xmlns:a16="http://schemas.microsoft.com/office/drawing/2014/main" id="{F58BCB56-9EFC-4640-87F3-0AAEE0D0F474}"/>
              </a:ext>
            </a:extLst>
          </p:cNvPr>
          <p:cNvSpPr/>
          <p:nvPr/>
        </p:nvSpPr>
        <p:spPr>
          <a:xfrm>
            <a:off x="6635824"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pic>
        <p:nvPicPr>
          <p:cNvPr id="3" name="Kuva 2">
            <a:extLst>
              <a:ext uri="{FF2B5EF4-FFF2-40B4-BE49-F238E27FC236}">
                <a16:creationId xmlns:a16="http://schemas.microsoft.com/office/drawing/2014/main" id="{8CAFD1AF-A9DB-46CF-A262-4067152B4BB6}"/>
              </a:ext>
            </a:extLst>
          </p:cNvPr>
          <p:cNvPicPr>
            <a:picLocks noChangeAspect="1"/>
          </p:cNvPicPr>
          <p:nvPr/>
        </p:nvPicPr>
        <p:blipFill>
          <a:blip r:embed="rId2"/>
          <a:stretch>
            <a:fillRect/>
          </a:stretch>
        </p:blipFill>
        <p:spPr>
          <a:xfrm>
            <a:off x="5899581" y="535862"/>
            <a:ext cx="2352675" cy="2247900"/>
          </a:xfrm>
          <a:prstGeom prst="rect">
            <a:avLst/>
          </a:prstGeom>
        </p:spPr>
      </p:pic>
      <p:pic>
        <p:nvPicPr>
          <p:cNvPr id="4" name="Kuva 3">
            <a:extLst>
              <a:ext uri="{FF2B5EF4-FFF2-40B4-BE49-F238E27FC236}">
                <a16:creationId xmlns:a16="http://schemas.microsoft.com/office/drawing/2014/main" id="{9D1D1C94-BC7E-471D-A963-E6EB118A782C}"/>
              </a:ext>
            </a:extLst>
          </p:cNvPr>
          <p:cNvPicPr>
            <a:picLocks noChangeAspect="1"/>
          </p:cNvPicPr>
          <p:nvPr/>
        </p:nvPicPr>
        <p:blipFill>
          <a:blip r:embed="rId3"/>
          <a:stretch>
            <a:fillRect/>
          </a:stretch>
        </p:blipFill>
        <p:spPr>
          <a:xfrm>
            <a:off x="5975781" y="5549140"/>
            <a:ext cx="2276475" cy="371475"/>
          </a:xfrm>
          <a:prstGeom prst="rect">
            <a:avLst/>
          </a:prstGeom>
        </p:spPr>
      </p:pic>
      <p:pic>
        <p:nvPicPr>
          <p:cNvPr id="11" name="Kuva 10">
            <a:extLst>
              <a:ext uri="{FF2B5EF4-FFF2-40B4-BE49-F238E27FC236}">
                <a16:creationId xmlns:a16="http://schemas.microsoft.com/office/drawing/2014/main" id="{5F44F782-1B19-4077-839D-050DD795F5B0}"/>
              </a:ext>
            </a:extLst>
          </p:cNvPr>
          <p:cNvPicPr>
            <a:picLocks noChangeAspect="1"/>
          </p:cNvPicPr>
          <p:nvPr/>
        </p:nvPicPr>
        <p:blipFill>
          <a:blip r:embed="rId4"/>
          <a:stretch>
            <a:fillRect/>
          </a:stretch>
        </p:blipFill>
        <p:spPr>
          <a:xfrm>
            <a:off x="7677889" y="3604200"/>
            <a:ext cx="1876041" cy="844663"/>
          </a:xfrm>
          <a:prstGeom prst="rect">
            <a:avLst/>
          </a:prstGeom>
        </p:spPr>
      </p:pic>
      <p:pic>
        <p:nvPicPr>
          <p:cNvPr id="8" name="Kuva 7">
            <a:extLst>
              <a:ext uri="{FF2B5EF4-FFF2-40B4-BE49-F238E27FC236}">
                <a16:creationId xmlns:a16="http://schemas.microsoft.com/office/drawing/2014/main" id="{5465691B-1325-46F7-8239-C7762C4CA405}"/>
              </a:ext>
            </a:extLst>
          </p:cNvPr>
          <p:cNvPicPr>
            <a:picLocks noChangeAspect="1"/>
          </p:cNvPicPr>
          <p:nvPr/>
        </p:nvPicPr>
        <p:blipFill>
          <a:blip r:embed="rId5"/>
          <a:stretch>
            <a:fillRect/>
          </a:stretch>
        </p:blipFill>
        <p:spPr>
          <a:xfrm>
            <a:off x="8639804" y="535863"/>
            <a:ext cx="2950747" cy="2247900"/>
          </a:xfrm>
          <a:prstGeom prst="rect">
            <a:avLst/>
          </a:prstGeom>
        </p:spPr>
      </p:pic>
      <p:pic>
        <p:nvPicPr>
          <p:cNvPr id="10" name="Kuva 9">
            <a:extLst>
              <a:ext uri="{FF2B5EF4-FFF2-40B4-BE49-F238E27FC236}">
                <a16:creationId xmlns:a16="http://schemas.microsoft.com/office/drawing/2014/main" id="{D5A6DE00-8E3F-49F1-A69C-1B93DB64E54D}"/>
              </a:ext>
            </a:extLst>
          </p:cNvPr>
          <p:cNvPicPr>
            <a:picLocks noChangeAspect="1"/>
          </p:cNvPicPr>
          <p:nvPr/>
        </p:nvPicPr>
        <p:blipFill>
          <a:blip r:embed="rId6"/>
          <a:stretch>
            <a:fillRect/>
          </a:stretch>
        </p:blipFill>
        <p:spPr>
          <a:xfrm>
            <a:off x="8639804" y="5364712"/>
            <a:ext cx="2835686" cy="729176"/>
          </a:xfrm>
          <a:prstGeom prst="rect">
            <a:avLst/>
          </a:prstGeom>
        </p:spPr>
      </p:pic>
      <p:sp>
        <p:nvSpPr>
          <p:cNvPr id="14" name="Nuoli: Alas 13">
            <a:extLst>
              <a:ext uri="{FF2B5EF4-FFF2-40B4-BE49-F238E27FC236}">
                <a16:creationId xmlns:a16="http://schemas.microsoft.com/office/drawing/2014/main" id="{4CA85BC7-A83C-4B22-B4C3-3E686829EE17}"/>
              </a:ext>
            </a:extLst>
          </p:cNvPr>
          <p:cNvSpPr/>
          <p:nvPr/>
        </p:nvSpPr>
        <p:spPr>
          <a:xfrm>
            <a:off x="9561881"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spTree>
    <p:extLst>
      <p:ext uri="{BB962C8B-B14F-4D97-AF65-F5344CB8AC3E}">
        <p14:creationId xmlns:p14="http://schemas.microsoft.com/office/powerpoint/2010/main" val="2183375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2883"/>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Reasoning</a:t>
            </a:r>
            <a:endParaRPr lang="en-GB" sz="4800" dirty="0"/>
          </a:p>
        </p:txBody>
      </p:sp>
    </p:spTree>
    <p:extLst>
      <p:ext uri="{BB962C8B-B14F-4D97-AF65-F5344CB8AC3E}">
        <p14:creationId xmlns:p14="http://schemas.microsoft.com/office/powerpoint/2010/main" val="84810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example</a:t>
            </a:r>
          </a:p>
        </p:txBody>
      </p:sp>
      <p:pic>
        <p:nvPicPr>
          <p:cNvPr id="7" name="Kuva 6">
            <a:extLst>
              <a:ext uri="{FF2B5EF4-FFF2-40B4-BE49-F238E27FC236}">
                <a16:creationId xmlns:a16="http://schemas.microsoft.com/office/drawing/2014/main" id="{10BBAAEB-4B45-4E6D-9A0B-491CBDE7AEDF}"/>
              </a:ext>
            </a:extLst>
          </p:cNvPr>
          <p:cNvPicPr>
            <a:picLocks noChangeAspect="1"/>
          </p:cNvPicPr>
          <p:nvPr/>
        </p:nvPicPr>
        <p:blipFill>
          <a:blip r:embed="rId2"/>
          <a:stretch>
            <a:fillRect/>
          </a:stretch>
        </p:blipFill>
        <p:spPr>
          <a:xfrm>
            <a:off x="5696823" y="1081869"/>
            <a:ext cx="5423371" cy="4694262"/>
          </a:xfrm>
          <a:prstGeom prst="rect">
            <a:avLst/>
          </a:prstGeom>
        </p:spPr>
      </p:pic>
    </p:spTree>
    <p:extLst>
      <p:ext uri="{BB962C8B-B14F-4D97-AF65-F5344CB8AC3E}">
        <p14:creationId xmlns:p14="http://schemas.microsoft.com/office/powerpoint/2010/main" val="3749438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models</a:t>
            </a:r>
          </a:p>
        </p:txBody>
      </p:sp>
      <p:pic>
        <p:nvPicPr>
          <p:cNvPr id="6" name="Kuva 5">
            <a:extLst>
              <a:ext uri="{FF2B5EF4-FFF2-40B4-BE49-F238E27FC236}">
                <a16:creationId xmlns:a16="http://schemas.microsoft.com/office/drawing/2014/main" id="{2F42B48D-EB65-4F4D-A097-E544D750D2FA}"/>
              </a:ext>
            </a:extLst>
          </p:cNvPr>
          <p:cNvPicPr>
            <a:picLocks noChangeAspect="1"/>
          </p:cNvPicPr>
          <p:nvPr/>
        </p:nvPicPr>
        <p:blipFill>
          <a:blip r:embed="rId2"/>
          <a:stretch>
            <a:fillRect/>
          </a:stretch>
        </p:blipFill>
        <p:spPr>
          <a:xfrm>
            <a:off x="5784915" y="1302128"/>
            <a:ext cx="5505450" cy="3876675"/>
          </a:xfrm>
          <a:prstGeom prst="rect">
            <a:avLst/>
          </a:prstGeom>
        </p:spPr>
      </p:pic>
    </p:spTree>
    <p:extLst>
      <p:ext uri="{BB962C8B-B14F-4D97-AF65-F5344CB8AC3E}">
        <p14:creationId xmlns:p14="http://schemas.microsoft.com/office/powerpoint/2010/main" val="414090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datasets</a:t>
            </a:r>
          </a:p>
        </p:txBody>
      </p:sp>
      <p:pic>
        <p:nvPicPr>
          <p:cNvPr id="7" name="Kuva 6">
            <a:extLst>
              <a:ext uri="{FF2B5EF4-FFF2-40B4-BE49-F238E27FC236}">
                <a16:creationId xmlns:a16="http://schemas.microsoft.com/office/drawing/2014/main" id="{5672F607-8E7D-48AC-B032-4EC61CCAC3F2}"/>
              </a:ext>
            </a:extLst>
          </p:cNvPr>
          <p:cNvPicPr>
            <a:picLocks noChangeAspect="1"/>
          </p:cNvPicPr>
          <p:nvPr/>
        </p:nvPicPr>
        <p:blipFill>
          <a:blip r:embed="rId2"/>
          <a:stretch>
            <a:fillRect/>
          </a:stretch>
        </p:blipFill>
        <p:spPr>
          <a:xfrm>
            <a:off x="5293551" y="1225115"/>
            <a:ext cx="6561565" cy="4407769"/>
          </a:xfrm>
          <a:prstGeom prst="rect">
            <a:avLst/>
          </a:prstGeom>
        </p:spPr>
      </p:pic>
    </p:spTree>
    <p:extLst>
      <p:ext uri="{BB962C8B-B14F-4D97-AF65-F5344CB8AC3E}">
        <p14:creationId xmlns:p14="http://schemas.microsoft.com/office/powerpoint/2010/main" val="233714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Thesis</a:t>
            </a:r>
            <a:endParaRPr lang="en-GB" sz="4800"/>
          </a:p>
        </p:txBody>
      </p:sp>
    </p:spTree>
    <p:extLst>
      <p:ext uri="{BB962C8B-B14F-4D97-AF65-F5344CB8AC3E}">
        <p14:creationId xmlns:p14="http://schemas.microsoft.com/office/powerpoint/2010/main" val="261073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a:t>
            </a:r>
            <a:r>
              <a:rPr lang="en-US" sz="4800" dirty="0">
                <a:solidFill>
                  <a:schemeClr val="bg1"/>
                </a:solidFill>
                <a:latin typeface="+mj-lt"/>
                <a:ea typeface="+mj-ea"/>
                <a:cs typeface="+mj-cs"/>
              </a:rPr>
              <a:t>liminary work 2017</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D65E1B23-826B-4389-9F57-587C22323196}"/>
              </a:ext>
            </a:extLst>
          </p:cNvPr>
          <p:cNvSpPr>
            <a:spLocks noGrp="1"/>
          </p:cNvSpPr>
          <p:nvPr>
            <p:ph idx="1"/>
          </p:nvPr>
        </p:nvSpPr>
        <p:spPr>
          <a:xfrm>
            <a:off x="5111221" y="1435644"/>
            <a:ext cx="6602635" cy="3950617"/>
          </a:xfrm>
        </p:spPr>
        <p:txBody>
          <a:bodyPr>
            <a:normAutofit lnSpcReduction="10000"/>
          </a:bodyPr>
          <a:lstStyle/>
          <a:p>
            <a:r>
              <a:rPr lang="en-GB" sz="1400" dirty="0"/>
              <a:t>Richard </a:t>
            </a:r>
            <a:r>
              <a:rPr lang="en-GB" sz="1400" dirty="0" err="1"/>
              <a:t>Szeliski</a:t>
            </a:r>
            <a:r>
              <a:rPr lang="en-GB" sz="1400" dirty="0"/>
              <a:t>: “Computer Vision: Algorithms and Applications”</a:t>
            </a:r>
          </a:p>
          <a:p>
            <a:r>
              <a:rPr lang="en-GB" sz="1400" dirty="0"/>
              <a:t>Sebastian </a:t>
            </a:r>
            <a:r>
              <a:rPr lang="en-GB" sz="1400" dirty="0" err="1"/>
              <a:t>Thrun</a:t>
            </a:r>
            <a:r>
              <a:rPr lang="en-GB" sz="1400" dirty="0"/>
              <a:t>, Wolfram </a:t>
            </a:r>
            <a:r>
              <a:rPr lang="en-GB" sz="1400" dirty="0" err="1"/>
              <a:t>Burgard</a:t>
            </a:r>
            <a:r>
              <a:rPr lang="en-GB" sz="1400" dirty="0"/>
              <a:t>, Dieter Fox: “Probabilistic Robotics”</a:t>
            </a:r>
          </a:p>
          <a:p>
            <a:r>
              <a:rPr lang="fi-FI" sz="1400" dirty="0"/>
              <a:t>Kevin P. Murphy: ”Machine Learning. A </a:t>
            </a:r>
            <a:r>
              <a:rPr lang="fi-FI" sz="1400" dirty="0" err="1"/>
              <a:t>Probabilistic</a:t>
            </a:r>
            <a:r>
              <a:rPr lang="fi-FI" sz="1400" dirty="0"/>
              <a:t> </a:t>
            </a:r>
            <a:r>
              <a:rPr lang="fi-FI" sz="1400" dirty="0" err="1"/>
              <a:t>Perspective</a:t>
            </a:r>
            <a:r>
              <a:rPr lang="fi-FI" sz="1400" dirty="0"/>
              <a:t>”</a:t>
            </a:r>
          </a:p>
          <a:p>
            <a:r>
              <a:rPr lang="fi-FI" sz="1400" dirty="0"/>
              <a:t>Stanford CS231n: ”</a:t>
            </a:r>
            <a:r>
              <a:rPr lang="en-GB" sz="1400" dirty="0"/>
              <a:t>Convolutional Neural Networks for Visual Recognition</a:t>
            </a:r>
            <a:r>
              <a:rPr lang="fi-FI" sz="1400" dirty="0"/>
              <a:t>” (YouTube)</a:t>
            </a:r>
          </a:p>
          <a:p>
            <a:r>
              <a:rPr lang="fi-FI" sz="1400" dirty="0" err="1"/>
              <a:t>Udacity</a:t>
            </a:r>
            <a:r>
              <a:rPr lang="fi-FI" sz="1400" dirty="0"/>
              <a:t>: ”</a:t>
            </a:r>
            <a:r>
              <a:rPr lang="fi-FI" sz="1400" dirty="0" err="1"/>
              <a:t>Introduction</a:t>
            </a:r>
            <a:r>
              <a:rPr lang="fi-FI" sz="1400" dirty="0"/>
              <a:t> to Computer Vision” (YouTube)</a:t>
            </a:r>
          </a:p>
          <a:p>
            <a:r>
              <a:rPr lang="fi-FI" sz="1400" dirty="0" err="1"/>
              <a:t>Udacity</a:t>
            </a:r>
            <a:r>
              <a:rPr lang="fi-FI" sz="1400" dirty="0"/>
              <a:t>: ”Intro to Machine Learning” (YouTube)</a:t>
            </a:r>
          </a:p>
          <a:p>
            <a:r>
              <a:rPr lang="fi-FI" sz="1400" dirty="0" err="1"/>
              <a:t>Udacity</a:t>
            </a:r>
            <a:r>
              <a:rPr lang="fi-FI" sz="1400" dirty="0"/>
              <a:t>: ”Machine Learning” (YouTube)</a:t>
            </a:r>
          </a:p>
          <a:p>
            <a:r>
              <a:rPr lang="fi-FI" sz="1400" dirty="0" err="1"/>
              <a:t>Udacity</a:t>
            </a:r>
            <a:r>
              <a:rPr lang="fi-FI" sz="1400" dirty="0"/>
              <a:t>: ”</a:t>
            </a:r>
            <a:r>
              <a:rPr lang="fi-FI" sz="1400" dirty="0" err="1"/>
              <a:t>Computational</a:t>
            </a:r>
            <a:r>
              <a:rPr lang="fi-FI" sz="1400" dirty="0"/>
              <a:t> </a:t>
            </a:r>
            <a:r>
              <a:rPr lang="fi-FI" sz="1400" dirty="0" err="1"/>
              <a:t>Photography</a:t>
            </a:r>
            <a:r>
              <a:rPr lang="fi-FI" sz="1400" dirty="0"/>
              <a:t>” (YouTube)</a:t>
            </a:r>
          </a:p>
          <a:p>
            <a:r>
              <a:rPr lang="fi-FI" sz="1400" dirty="0" err="1"/>
              <a:t>Daphne</a:t>
            </a:r>
            <a:r>
              <a:rPr lang="fi-FI" sz="1400" dirty="0"/>
              <a:t> </a:t>
            </a:r>
            <a:r>
              <a:rPr lang="fi-FI" sz="1400" dirty="0" err="1"/>
              <a:t>Koller</a:t>
            </a:r>
            <a:r>
              <a:rPr lang="fi-FI" sz="1400" dirty="0"/>
              <a:t>: ”</a:t>
            </a:r>
            <a:r>
              <a:rPr lang="fi-FI" sz="1400" dirty="0" err="1"/>
              <a:t>Probabilistic</a:t>
            </a:r>
            <a:r>
              <a:rPr lang="fi-FI" sz="1400" dirty="0"/>
              <a:t> </a:t>
            </a:r>
            <a:r>
              <a:rPr lang="fi-FI" sz="1400" dirty="0" err="1"/>
              <a:t>Graphical</a:t>
            </a:r>
            <a:r>
              <a:rPr lang="fi-FI" sz="1400" dirty="0"/>
              <a:t> </a:t>
            </a:r>
            <a:r>
              <a:rPr lang="fi-FI" sz="1400" dirty="0" err="1"/>
              <a:t>Models</a:t>
            </a:r>
            <a:r>
              <a:rPr lang="fi-FI" sz="1400" dirty="0"/>
              <a:t>” (YouTube)</a:t>
            </a:r>
          </a:p>
          <a:p>
            <a:r>
              <a:rPr lang="fi-FI" sz="1400" dirty="0" err="1"/>
              <a:t>Reviews</a:t>
            </a:r>
            <a:r>
              <a:rPr lang="fi-FI" sz="1400" dirty="0"/>
              <a:t> on </a:t>
            </a:r>
            <a:r>
              <a:rPr lang="fi-FI" sz="1400" dirty="0" err="1"/>
              <a:t>calculus</a:t>
            </a:r>
            <a:r>
              <a:rPr lang="fi-FI" sz="1400" dirty="0"/>
              <a:t>, </a:t>
            </a:r>
            <a:r>
              <a:rPr lang="fi-FI" sz="1400" dirty="0" err="1"/>
              <a:t>linear</a:t>
            </a:r>
            <a:r>
              <a:rPr lang="fi-FI" sz="1400" dirty="0"/>
              <a:t> algebra, </a:t>
            </a:r>
            <a:r>
              <a:rPr lang="fi-FI" sz="1400" dirty="0" err="1"/>
              <a:t>statistics</a:t>
            </a:r>
            <a:r>
              <a:rPr lang="fi-FI" sz="1400" dirty="0"/>
              <a:t>, </a:t>
            </a:r>
            <a:r>
              <a:rPr lang="fi-FI" sz="1400" dirty="0" err="1"/>
              <a:t>probability</a:t>
            </a:r>
            <a:r>
              <a:rPr lang="fi-FI" sz="1400" dirty="0"/>
              <a:t>, …</a:t>
            </a:r>
          </a:p>
          <a:p>
            <a:r>
              <a:rPr lang="fi-FI" sz="1400" dirty="0" err="1"/>
              <a:t>Kaggle</a:t>
            </a:r>
            <a:r>
              <a:rPr lang="fi-FI" sz="1400" dirty="0"/>
              <a:t> </a:t>
            </a:r>
            <a:r>
              <a:rPr lang="fi-FI" sz="1400" dirty="0" err="1"/>
              <a:t>competition</a:t>
            </a:r>
            <a:endParaRPr lang="fi-FI" sz="1400" dirty="0"/>
          </a:p>
          <a:p>
            <a:r>
              <a:rPr lang="fi-FI" sz="1400" dirty="0" err="1"/>
              <a:t>Matlab</a:t>
            </a:r>
            <a:r>
              <a:rPr lang="fi-FI" sz="1400" dirty="0"/>
              <a:t>, Python</a:t>
            </a:r>
          </a:p>
          <a:p>
            <a:r>
              <a:rPr lang="fi-FI" sz="1400" dirty="0"/>
              <a:t>ICCV 2017</a:t>
            </a:r>
          </a:p>
        </p:txBody>
      </p:sp>
    </p:spTree>
    <p:extLst>
      <p:ext uri="{BB962C8B-B14F-4D97-AF65-F5344CB8AC3E}">
        <p14:creationId xmlns:p14="http://schemas.microsoft.com/office/powerpoint/2010/main" val="294502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19519"/>
            <a:ext cx="9144000" cy="1564716"/>
          </a:xfrm>
        </p:spPr>
        <p:txBody>
          <a:bodyPr>
            <a:normAutofit/>
          </a:bodyPr>
          <a:lstStyle/>
          <a:p>
            <a:pPr algn="l"/>
            <a:r>
              <a:rPr lang="fi-FI" sz="4800" dirty="0" err="1"/>
              <a:t>Motivation</a:t>
            </a:r>
            <a:r>
              <a:rPr lang="fi-FI" sz="4800" dirty="0"/>
              <a:t>:</a:t>
            </a:r>
            <a:br>
              <a:rPr lang="fi-FI" sz="4800" dirty="0"/>
            </a:br>
            <a:r>
              <a:rPr lang="fi-FI" sz="4800" dirty="0" err="1"/>
              <a:t>Understanding</a:t>
            </a:r>
            <a:r>
              <a:rPr lang="fi-FI" sz="4800" dirty="0"/>
              <a:t> Image</a:t>
            </a:r>
            <a:endParaRPr lang="en-GB" sz="4800" dirty="0"/>
          </a:p>
        </p:txBody>
      </p:sp>
    </p:spTree>
    <p:extLst>
      <p:ext uri="{BB962C8B-B14F-4D97-AF65-F5344CB8AC3E}">
        <p14:creationId xmlns:p14="http://schemas.microsoft.com/office/powerpoint/2010/main" val="1176791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General information</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2EB7904F-F2C8-439D-A67F-EF7676528ED6}"/>
              </a:ext>
            </a:extLst>
          </p:cNvPr>
          <p:cNvSpPr txBox="1"/>
          <p:nvPr/>
        </p:nvSpPr>
        <p:spPr>
          <a:xfrm>
            <a:off x="5227368" y="733297"/>
            <a:ext cx="6333828" cy="5355312"/>
          </a:xfrm>
          <a:prstGeom prst="rect">
            <a:avLst/>
          </a:prstGeom>
          <a:noFill/>
        </p:spPr>
        <p:txBody>
          <a:bodyPr wrap="square" rtlCol="0">
            <a:spAutoFit/>
          </a:bodyPr>
          <a:lstStyle/>
          <a:p>
            <a:r>
              <a:rPr lang="fi-FI" dirty="0" err="1"/>
              <a:t>Title</a:t>
            </a:r>
            <a:r>
              <a:rPr lang="fi-FI" dirty="0"/>
              <a:t>:</a:t>
            </a:r>
          </a:p>
          <a:p>
            <a:r>
              <a:rPr lang="fi-FI" dirty="0"/>
              <a:t>Image-</a:t>
            </a:r>
            <a:r>
              <a:rPr lang="fi-FI" dirty="0" err="1"/>
              <a:t>Based</a:t>
            </a:r>
            <a:r>
              <a:rPr lang="fi-FI" dirty="0"/>
              <a:t> </a:t>
            </a:r>
            <a:r>
              <a:rPr lang="fi-FI" dirty="0" err="1"/>
              <a:t>Situation</a:t>
            </a:r>
            <a:r>
              <a:rPr lang="fi-FI" dirty="0"/>
              <a:t> </a:t>
            </a:r>
            <a:r>
              <a:rPr lang="fi-FI" dirty="0" err="1"/>
              <a:t>Awareness</a:t>
            </a:r>
            <a:endParaRPr lang="fi-FI" dirty="0"/>
          </a:p>
          <a:p>
            <a:endParaRPr lang="fi-FI" dirty="0"/>
          </a:p>
          <a:p>
            <a:r>
              <a:rPr lang="fi-FI" dirty="0" err="1"/>
              <a:t>Doctoral</a:t>
            </a:r>
            <a:r>
              <a:rPr lang="fi-FI" dirty="0"/>
              <a:t> </a:t>
            </a:r>
            <a:r>
              <a:rPr lang="fi-FI" dirty="0" err="1"/>
              <a:t>Programme</a:t>
            </a:r>
            <a:r>
              <a:rPr lang="fi-FI" dirty="0"/>
              <a:t>: </a:t>
            </a:r>
          </a:p>
          <a:p>
            <a:r>
              <a:rPr lang="fi-FI" dirty="0"/>
              <a:t>TUT Engineering Sciences, TTITO</a:t>
            </a:r>
            <a:endParaRPr lang="en-GB" dirty="0"/>
          </a:p>
          <a:p>
            <a:endParaRPr lang="fi-FI" dirty="0"/>
          </a:p>
          <a:p>
            <a:r>
              <a:rPr lang="fi-FI" dirty="0" err="1"/>
              <a:t>Faculty</a:t>
            </a:r>
            <a:r>
              <a:rPr lang="fi-FI" dirty="0"/>
              <a:t>: </a:t>
            </a:r>
          </a:p>
          <a:p>
            <a:r>
              <a:rPr lang="fi-FI" dirty="0"/>
              <a:t>Department of </a:t>
            </a:r>
            <a:r>
              <a:rPr lang="fi-FI" dirty="0" err="1"/>
              <a:t>Automation</a:t>
            </a:r>
            <a:r>
              <a:rPr lang="fi-FI" dirty="0"/>
              <a:t> Science and Engineering</a:t>
            </a:r>
          </a:p>
          <a:p>
            <a:endParaRPr lang="fi-FI" dirty="0"/>
          </a:p>
          <a:p>
            <a:r>
              <a:rPr lang="fi-FI" dirty="0" err="1"/>
              <a:t>Supervisor</a:t>
            </a:r>
            <a:r>
              <a:rPr lang="fi-FI" dirty="0"/>
              <a:t>: </a:t>
            </a:r>
          </a:p>
          <a:p>
            <a:r>
              <a:rPr lang="fi-FI" dirty="0" err="1"/>
              <a:t>Professor</a:t>
            </a:r>
            <a:r>
              <a:rPr lang="fi-FI" dirty="0"/>
              <a:t> Risto Ritala</a:t>
            </a:r>
          </a:p>
          <a:p>
            <a:endParaRPr lang="fi-FI" dirty="0"/>
          </a:p>
          <a:p>
            <a:r>
              <a:rPr lang="fi-FI" dirty="0" err="1"/>
              <a:t>Approved</a:t>
            </a:r>
            <a:r>
              <a:rPr lang="fi-FI" dirty="0"/>
              <a:t>:</a:t>
            </a:r>
          </a:p>
          <a:p>
            <a:r>
              <a:rPr lang="fi-FI" dirty="0"/>
              <a:t>8.12.2017</a:t>
            </a:r>
          </a:p>
          <a:p>
            <a:endParaRPr lang="fi-FI" dirty="0"/>
          </a:p>
          <a:p>
            <a:r>
              <a:rPr lang="fi-FI" dirty="0"/>
              <a:t>Schedule: </a:t>
            </a:r>
          </a:p>
          <a:p>
            <a:r>
              <a:rPr lang="fi-FI" dirty="0"/>
              <a:t>2018-2021</a:t>
            </a:r>
            <a:endParaRPr lang="en-GB" dirty="0"/>
          </a:p>
          <a:p>
            <a:endParaRPr lang="en-GB" dirty="0"/>
          </a:p>
          <a:p>
            <a:endParaRPr lang="fi-FI" dirty="0"/>
          </a:p>
        </p:txBody>
      </p:sp>
    </p:spTree>
    <p:extLst>
      <p:ext uri="{BB962C8B-B14F-4D97-AF65-F5344CB8AC3E}">
        <p14:creationId xmlns:p14="http://schemas.microsoft.com/office/powerpoint/2010/main" val="852684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Goal</a:t>
            </a:r>
          </a:p>
        </p:txBody>
      </p:sp>
      <p:pic>
        <p:nvPicPr>
          <p:cNvPr id="8" name="Kuva 7">
            <a:extLst>
              <a:ext uri="{FF2B5EF4-FFF2-40B4-BE49-F238E27FC236}">
                <a16:creationId xmlns:a16="http://schemas.microsoft.com/office/drawing/2014/main" id="{B259A094-CEBC-4717-8A7D-885DB8C3167E}"/>
              </a:ext>
            </a:extLst>
          </p:cNvPr>
          <p:cNvPicPr>
            <a:picLocks noChangeAspect="1"/>
          </p:cNvPicPr>
          <p:nvPr/>
        </p:nvPicPr>
        <p:blipFill>
          <a:blip r:embed="rId2"/>
          <a:stretch>
            <a:fillRect/>
          </a:stretch>
        </p:blipFill>
        <p:spPr>
          <a:xfrm>
            <a:off x="5074616" y="2674655"/>
            <a:ext cx="6780500" cy="3826074"/>
          </a:xfrm>
          <a:prstGeom prst="rect">
            <a:avLst/>
          </a:prstGeom>
        </p:spPr>
      </p:pic>
      <p:sp>
        <p:nvSpPr>
          <p:cNvPr id="4" name="Tekstiruutu 3">
            <a:extLst>
              <a:ext uri="{FF2B5EF4-FFF2-40B4-BE49-F238E27FC236}">
                <a16:creationId xmlns:a16="http://schemas.microsoft.com/office/drawing/2014/main" id="{536BFABA-D24B-43DD-BCEC-7660B106EEBB}"/>
              </a:ext>
            </a:extLst>
          </p:cNvPr>
          <p:cNvSpPr txBox="1"/>
          <p:nvPr/>
        </p:nvSpPr>
        <p:spPr>
          <a:xfrm>
            <a:off x="5074616" y="4692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2886553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err="1">
                <a:solidFill>
                  <a:schemeClr val="bg1"/>
                </a:solidFill>
                <a:latin typeface="+mj-lt"/>
                <a:ea typeface="+mj-ea"/>
                <a:cs typeface="+mj-cs"/>
              </a:rPr>
              <a:t>Reserch</a:t>
            </a:r>
            <a:r>
              <a:rPr lang="en-US" sz="4800" dirty="0">
                <a:solidFill>
                  <a:schemeClr val="bg1"/>
                </a:solidFill>
                <a:latin typeface="+mj-lt"/>
                <a:ea typeface="+mj-ea"/>
                <a:cs typeface="+mj-cs"/>
              </a:rPr>
              <a:t> questions</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65E7934D-1C55-4E03-8EFF-C8BDB551A88F}"/>
              </a:ext>
            </a:extLst>
          </p:cNvPr>
          <p:cNvSpPr/>
          <p:nvPr/>
        </p:nvSpPr>
        <p:spPr>
          <a:xfrm>
            <a:off x="5091206" y="1720840"/>
            <a:ext cx="6947070" cy="3416320"/>
          </a:xfrm>
          <a:prstGeom prst="rect">
            <a:avLst/>
          </a:prstGeom>
        </p:spPr>
        <p:txBody>
          <a:bodyPr wrap="square">
            <a:spAutoFit/>
          </a:bodyPr>
          <a:lstStyle/>
          <a:p>
            <a:pPr marL="342900" indent="-342900">
              <a:buAutoNum type="arabicParenR"/>
            </a:pPr>
            <a:r>
              <a:rPr lang="en-GB" dirty="0"/>
              <a:t>By which methods an image-based perception of the environment can be produced, including object detection and localization in the field of view context? </a:t>
            </a:r>
          </a:p>
          <a:p>
            <a:pPr marL="342900" indent="-342900">
              <a:buAutoNum type="arabicParenR"/>
            </a:pPr>
            <a:r>
              <a:rPr lang="en-GB" dirty="0"/>
              <a:t>By which methods a comprehension of the situation can be produced? This includes estimating object locations and their velocities in a 3d coordinate system, also for currently hidden objects. </a:t>
            </a:r>
          </a:p>
          <a:p>
            <a:pPr marL="342900" indent="-342900">
              <a:buAutoNum type="arabicParenR"/>
            </a:pPr>
            <a:r>
              <a:rPr lang="en-GB" dirty="0"/>
              <a:t>By which methods a future projection of the situation can be created?</a:t>
            </a:r>
          </a:p>
          <a:p>
            <a:pPr marL="342900" indent="-342900">
              <a:buAutoNum type="arabicParenR"/>
            </a:pPr>
            <a:r>
              <a:rPr lang="en-GB" dirty="0"/>
              <a:t>By which methods the comprehension and the future projection can be translated into human language? </a:t>
            </a:r>
          </a:p>
          <a:p>
            <a:pPr marL="342900" indent="-342900">
              <a:buAutoNum type="arabicParenR"/>
            </a:pPr>
            <a:r>
              <a:rPr lang="en-GB" dirty="0"/>
              <a:t>How are uncertainty and reliability considered and represented? </a:t>
            </a:r>
          </a:p>
        </p:txBody>
      </p:sp>
    </p:spTree>
    <p:extLst>
      <p:ext uri="{BB962C8B-B14F-4D97-AF65-F5344CB8AC3E}">
        <p14:creationId xmlns:p14="http://schemas.microsoft.com/office/powerpoint/2010/main" val="1518417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Prototype</a:t>
            </a:r>
          </a:p>
        </p:txBody>
      </p:sp>
      <p:pic>
        <p:nvPicPr>
          <p:cNvPr id="6" name="Kuva 5">
            <a:extLst>
              <a:ext uri="{FF2B5EF4-FFF2-40B4-BE49-F238E27FC236}">
                <a16:creationId xmlns:a16="http://schemas.microsoft.com/office/drawing/2014/main" id="{4E24B657-454B-46AF-BB54-282D6CFCCCED}"/>
              </a:ext>
            </a:extLst>
          </p:cNvPr>
          <p:cNvPicPr>
            <a:picLocks noChangeAspect="1"/>
          </p:cNvPicPr>
          <p:nvPr/>
        </p:nvPicPr>
        <p:blipFill>
          <a:blip r:embed="rId2"/>
          <a:stretch>
            <a:fillRect/>
          </a:stretch>
        </p:blipFill>
        <p:spPr>
          <a:xfrm>
            <a:off x="5063251" y="476972"/>
            <a:ext cx="3173730" cy="2019265"/>
          </a:xfrm>
          <a:prstGeom prst="rect">
            <a:avLst/>
          </a:prstGeom>
        </p:spPr>
      </p:pic>
      <p:sp>
        <p:nvSpPr>
          <p:cNvPr id="8" name="Tekstiruutu 7">
            <a:extLst>
              <a:ext uri="{FF2B5EF4-FFF2-40B4-BE49-F238E27FC236}">
                <a16:creationId xmlns:a16="http://schemas.microsoft.com/office/drawing/2014/main" id="{6D12795E-3D1D-427C-9012-C3FB14CB66BE}"/>
              </a:ext>
            </a:extLst>
          </p:cNvPr>
          <p:cNvSpPr txBox="1"/>
          <p:nvPr/>
        </p:nvSpPr>
        <p:spPr>
          <a:xfrm>
            <a:off x="8439574" y="1014445"/>
            <a:ext cx="3415542" cy="1292662"/>
          </a:xfrm>
          <a:prstGeom prst="rect">
            <a:avLst/>
          </a:prstGeom>
          <a:noFill/>
        </p:spPr>
        <p:txBody>
          <a:bodyPr wrap="square" rtlCol="0">
            <a:spAutoFit/>
          </a:bodyPr>
          <a:lstStyle/>
          <a:p>
            <a:r>
              <a:rPr lang="en-GB" b="1" dirty="0"/>
              <a:t>OrCam </a:t>
            </a:r>
            <a:r>
              <a:rPr lang="en-GB" b="1" dirty="0" err="1"/>
              <a:t>MyEye</a:t>
            </a:r>
            <a:r>
              <a:rPr lang="en-GB" b="1" dirty="0"/>
              <a:t> 2.0</a:t>
            </a:r>
          </a:p>
          <a:p>
            <a:r>
              <a:rPr lang="en-GB" sz="1200" dirty="0"/>
              <a:t>“For blind and partially sighted people, an artificial vision device with a lightweight smart camera that instantly reads text aloud - from any surface – and recognizes faces, products, and money notes in real time.”</a:t>
            </a:r>
            <a:endParaRPr lang="en-GB" sz="1200" b="1" dirty="0"/>
          </a:p>
        </p:txBody>
      </p:sp>
      <p:pic>
        <p:nvPicPr>
          <p:cNvPr id="9" name="Kuva 8">
            <a:extLst>
              <a:ext uri="{FF2B5EF4-FFF2-40B4-BE49-F238E27FC236}">
                <a16:creationId xmlns:a16="http://schemas.microsoft.com/office/drawing/2014/main" id="{CCC73B42-F3E9-4509-BE7F-7846EAC53AEF}"/>
              </a:ext>
            </a:extLst>
          </p:cNvPr>
          <p:cNvPicPr>
            <a:picLocks noChangeAspect="1"/>
          </p:cNvPicPr>
          <p:nvPr/>
        </p:nvPicPr>
        <p:blipFill>
          <a:blip r:embed="rId3"/>
          <a:stretch>
            <a:fillRect/>
          </a:stretch>
        </p:blipFill>
        <p:spPr>
          <a:xfrm>
            <a:off x="4974010" y="3164306"/>
            <a:ext cx="3609976" cy="2138363"/>
          </a:xfrm>
          <a:prstGeom prst="rect">
            <a:avLst/>
          </a:prstGeom>
        </p:spPr>
      </p:pic>
      <p:sp>
        <p:nvSpPr>
          <p:cNvPr id="11" name="Tekstiruutu 10">
            <a:extLst>
              <a:ext uri="{FF2B5EF4-FFF2-40B4-BE49-F238E27FC236}">
                <a16:creationId xmlns:a16="http://schemas.microsoft.com/office/drawing/2014/main" id="{534A1636-760E-4F56-AC4C-0175EEC5C36F}"/>
              </a:ext>
            </a:extLst>
          </p:cNvPr>
          <p:cNvSpPr txBox="1"/>
          <p:nvPr/>
        </p:nvSpPr>
        <p:spPr>
          <a:xfrm>
            <a:off x="8712982" y="3164306"/>
            <a:ext cx="3415543" cy="2769989"/>
          </a:xfrm>
          <a:prstGeom prst="rect">
            <a:avLst/>
          </a:prstGeom>
          <a:noFill/>
        </p:spPr>
        <p:txBody>
          <a:bodyPr wrap="square" rtlCol="0">
            <a:spAutoFit/>
          </a:bodyPr>
          <a:lstStyle/>
          <a:p>
            <a:r>
              <a:rPr lang="en-GB" b="1" dirty="0"/>
              <a:t>Thesis Prototype</a:t>
            </a:r>
          </a:p>
          <a:p>
            <a:r>
              <a:rPr lang="en-GB" sz="1200" dirty="0"/>
              <a:t>A reliable and fast system which can help a visually impaired person to understand her environment better by accurate and rich description. This is</a:t>
            </a:r>
            <a:br>
              <a:rPr lang="en-GB" sz="1200" dirty="0"/>
            </a:br>
            <a:r>
              <a:rPr lang="en-GB" sz="1200" dirty="0"/>
              <a:t>accomplished by</a:t>
            </a:r>
          </a:p>
          <a:p>
            <a:pPr marL="171450" indent="-171450">
              <a:buFont typeface="Arial" panose="020B0604020202020204" pitchFamily="34" charset="0"/>
              <a:buChar char="•"/>
            </a:pPr>
            <a:r>
              <a:rPr lang="en-GB" sz="1200" dirty="0"/>
              <a:t>capturing images </a:t>
            </a:r>
          </a:p>
          <a:p>
            <a:pPr marL="171450" indent="-171450">
              <a:buFont typeface="Arial" panose="020B0604020202020204" pitchFamily="34" charset="0"/>
              <a:buChar char="•"/>
            </a:pPr>
            <a:r>
              <a:rPr lang="en-GB" sz="1200" dirty="0"/>
              <a:t>detecting objects</a:t>
            </a:r>
          </a:p>
          <a:p>
            <a:pPr marL="171450" indent="-171450">
              <a:buFont typeface="Arial" panose="020B0604020202020204" pitchFamily="34" charset="0"/>
              <a:buChar char="•"/>
            </a:pPr>
            <a:r>
              <a:rPr lang="en-GB" sz="1200" dirty="0"/>
              <a:t>comprehending situation</a:t>
            </a:r>
          </a:p>
          <a:p>
            <a:pPr marL="171450" indent="-171450">
              <a:buFont typeface="Arial" panose="020B0604020202020204" pitchFamily="34" charset="0"/>
              <a:buChar char="•"/>
            </a:pPr>
            <a:r>
              <a:rPr lang="en-GB" sz="1200" dirty="0"/>
              <a:t>describing environment</a:t>
            </a:r>
          </a:p>
          <a:p>
            <a:pPr marL="171450" indent="-171450">
              <a:buFont typeface="Arial" panose="020B0604020202020204" pitchFamily="34" charset="0"/>
              <a:buChar char="•"/>
            </a:pPr>
            <a:r>
              <a:rPr lang="en-GB" sz="1200" dirty="0"/>
              <a:t>projecting future</a:t>
            </a:r>
          </a:p>
          <a:p>
            <a:pPr marL="171450" indent="-171450">
              <a:buFont typeface="Arial" panose="020B0604020202020204" pitchFamily="34" charset="0"/>
              <a:buChar char="•"/>
            </a:pPr>
            <a:r>
              <a:rPr lang="en-GB" sz="1200" dirty="0"/>
              <a:t>implying warnings</a:t>
            </a:r>
            <a:br>
              <a:rPr lang="en-GB" sz="1200" dirty="0"/>
            </a:br>
            <a:endParaRPr lang="en-GB" sz="1200" dirty="0"/>
          </a:p>
          <a:p>
            <a:r>
              <a:rPr lang="en-GB" sz="1200" dirty="0"/>
              <a:t>The system will be demonstrated on physical hardware, preferably mobile.</a:t>
            </a:r>
          </a:p>
        </p:txBody>
      </p:sp>
    </p:spTree>
    <p:extLst>
      <p:ext uri="{BB962C8B-B14F-4D97-AF65-F5344CB8AC3E}">
        <p14:creationId xmlns:p14="http://schemas.microsoft.com/office/powerpoint/2010/main" val="3546539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Schedule</a:t>
            </a:r>
            <a:endParaRPr lang="en-US" sz="4800" kern="1200" dirty="0">
              <a:solidFill>
                <a:schemeClr val="bg1"/>
              </a:solidFill>
              <a:latin typeface="+mj-lt"/>
              <a:ea typeface="+mj-ea"/>
              <a:cs typeface="+mj-cs"/>
            </a:endParaRPr>
          </a:p>
        </p:txBody>
      </p:sp>
      <p:pic>
        <p:nvPicPr>
          <p:cNvPr id="10" name="Kuva 9">
            <a:extLst>
              <a:ext uri="{FF2B5EF4-FFF2-40B4-BE49-F238E27FC236}">
                <a16:creationId xmlns:a16="http://schemas.microsoft.com/office/drawing/2014/main" id="{5EC2EFCC-B7F0-47D3-9651-0F16AA0A1A0B}"/>
              </a:ext>
            </a:extLst>
          </p:cNvPr>
          <p:cNvPicPr>
            <a:picLocks noChangeAspect="1"/>
          </p:cNvPicPr>
          <p:nvPr/>
        </p:nvPicPr>
        <p:blipFill>
          <a:blip r:embed="rId2"/>
          <a:stretch>
            <a:fillRect/>
          </a:stretch>
        </p:blipFill>
        <p:spPr>
          <a:xfrm>
            <a:off x="5138790" y="1799893"/>
            <a:ext cx="6477000" cy="2876550"/>
          </a:xfrm>
          <a:prstGeom prst="rect">
            <a:avLst/>
          </a:prstGeom>
        </p:spPr>
      </p:pic>
    </p:spTree>
    <p:extLst>
      <p:ext uri="{BB962C8B-B14F-4D97-AF65-F5344CB8AC3E}">
        <p14:creationId xmlns:p14="http://schemas.microsoft.com/office/powerpoint/2010/main" val="867836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Supporting studies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F8822591-9F2A-49EC-A389-B237C5D52142}"/>
              </a:ext>
            </a:extLst>
          </p:cNvPr>
          <p:cNvSpPr txBox="1"/>
          <p:nvPr/>
        </p:nvSpPr>
        <p:spPr>
          <a:xfrm>
            <a:off x="4981568" y="321177"/>
            <a:ext cx="6873548" cy="3693319"/>
          </a:xfrm>
          <a:prstGeom prst="rect">
            <a:avLst/>
          </a:prstGeom>
          <a:noFill/>
        </p:spPr>
        <p:txBody>
          <a:bodyPr wrap="none" rtlCol="0">
            <a:spAutoFit/>
          </a:bodyPr>
          <a:lstStyle/>
          <a:p>
            <a:r>
              <a:rPr lang="en-GB" b="1" dirty="0"/>
              <a:t>2018-2019</a:t>
            </a:r>
          </a:p>
          <a:p>
            <a:pPr lvl="0"/>
            <a:r>
              <a:rPr lang="en-GB" dirty="0"/>
              <a:t>TTI-90006 Orientation to Doctoral Studies, 3 </a:t>
            </a:r>
            <a:r>
              <a:rPr lang="en-GB" dirty="0" err="1"/>
              <a:t>cr</a:t>
            </a:r>
            <a:endParaRPr lang="en-GB" dirty="0"/>
          </a:p>
          <a:p>
            <a:pPr lvl="0"/>
            <a:r>
              <a:rPr lang="en-GB" dirty="0"/>
              <a:t>BMT-51506 Human Visual System, 5 </a:t>
            </a:r>
            <a:r>
              <a:rPr lang="en-GB" dirty="0" err="1"/>
              <a:t>cr</a:t>
            </a:r>
            <a:endParaRPr lang="en-GB" dirty="0"/>
          </a:p>
          <a:p>
            <a:pPr lvl="0"/>
            <a:r>
              <a:rPr lang="en-GB" dirty="0"/>
              <a:t>ASE-7516 Dynamic Planning with Incomplete Information, 5 </a:t>
            </a:r>
            <a:r>
              <a:rPr lang="en-GB" dirty="0" err="1"/>
              <a:t>cr</a:t>
            </a:r>
            <a:endParaRPr lang="en-GB" dirty="0"/>
          </a:p>
          <a:p>
            <a:r>
              <a:rPr lang="en-GB" b="1" dirty="0"/>
              <a:t>2019-2020</a:t>
            </a:r>
          </a:p>
          <a:p>
            <a:pPr lvl="0"/>
            <a:r>
              <a:rPr lang="en-GB" dirty="0"/>
              <a:t>SGN-31007 Advanced Image Processing, 5 </a:t>
            </a:r>
            <a:r>
              <a:rPr lang="en-GB" dirty="0" err="1"/>
              <a:t>cr</a:t>
            </a:r>
            <a:endParaRPr lang="en-GB" dirty="0"/>
          </a:p>
          <a:p>
            <a:pPr lvl="0"/>
            <a:r>
              <a:rPr lang="en-GB" dirty="0"/>
              <a:t>ASE-7536 Model-Based Estimation, 5-7 </a:t>
            </a:r>
            <a:r>
              <a:rPr lang="en-GB" dirty="0" err="1"/>
              <a:t>cr</a:t>
            </a:r>
            <a:endParaRPr lang="en-GB" dirty="0"/>
          </a:p>
          <a:p>
            <a:pPr lvl="0"/>
            <a:r>
              <a:rPr lang="en-GB" dirty="0"/>
              <a:t>SGN-25006 Vector Space Methods for Signal and Image Processing, 5 </a:t>
            </a:r>
            <a:r>
              <a:rPr lang="en-GB" dirty="0" err="1"/>
              <a:t>cr</a:t>
            </a:r>
            <a:endParaRPr lang="en-GB" dirty="0"/>
          </a:p>
          <a:p>
            <a:r>
              <a:rPr lang="en-GB" b="1" dirty="0"/>
              <a:t>2020-2021</a:t>
            </a:r>
          </a:p>
          <a:p>
            <a:pPr lvl="0"/>
            <a:r>
              <a:rPr lang="en-GB" dirty="0"/>
              <a:t>MAT-75006 Artificial Intelligence, 7 </a:t>
            </a:r>
            <a:r>
              <a:rPr lang="en-GB" dirty="0" err="1"/>
              <a:t>cr</a:t>
            </a:r>
            <a:endParaRPr lang="en-GB" dirty="0"/>
          </a:p>
          <a:p>
            <a:pPr lvl="0"/>
            <a:r>
              <a:rPr lang="en-GB" dirty="0"/>
              <a:t>SGN-43006 Knowledge Mining and Big Data, 5 </a:t>
            </a:r>
            <a:r>
              <a:rPr lang="en-GB" dirty="0" err="1"/>
              <a:t>cr</a:t>
            </a:r>
            <a:endParaRPr lang="en-GB" dirty="0"/>
          </a:p>
          <a:p>
            <a:pPr lvl="0"/>
            <a:r>
              <a:rPr lang="en-GB" dirty="0"/>
              <a:t>TTI-90016 Essay on Philosophy of Science/Research Ethics, 2 </a:t>
            </a:r>
            <a:r>
              <a:rPr lang="en-GB" dirty="0" err="1"/>
              <a:t>cr</a:t>
            </a:r>
            <a:endParaRPr lang="en-GB" dirty="0"/>
          </a:p>
          <a:p>
            <a:endParaRPr lang="en-GB" dirty="0"/>
          </a:p>
        </p:txBody>
      </p:sp>
      <p:sp>
        <p:nvSpPr>
          <p:cNvPr id="4" name="Tekstiruutu 3">
            <a:extLst>
              <a:ext uri="{FF2B5EF4-FFF2-40B4-BE49-F238E27FC236}">
                <a16:creationId xmlns:a16="http://schemas.microsoft.com/office/drawing/2014/main" id="{BCF29A2D-244F-43EE-92FA-925006176AD3}"/>
              </a:ext>
            </a:extLst>
          </p:cNvPr>
          <p:cNvSpPr txBox="1"/>
          <p:nvPr/>
        </p:nvSpPr>
        <p:spPr>
          <a:xfrm>
            <a:off x="4887329" y="5955527"/>
            <a:ext cx="6472477" cy="646331"/>
          </a:xfrm>
          <a:prstGeom prst="rect">
            <a:avLst/>
          </a:prstGeom>
          <a:noFill/>
        </p:spPr>
        <p:txBody>
          <a:bodyPr wrap="none" rtlCol="0">
            <a:spAutoFit/>
          </a:bodyPr>
          <a:lstStyle/>
          <a:p>
            <a:pPr lvl="0"/>
            <a:r>
              <a:rPr lang="en-GB" dirty="0" err="1"/>
              <a:t>Goodfellow</a:t>
            </a:r>
            <a:r>
              <a:rPr lang="en-GB" dirty="0"/>
              <a:t>, </a:t>
            </a:r>
            <a:r>
              <a:rPr lang="en-GB" dirty="0" err="1"/>
              <a:t>Bengio</a:t>
            </a:r>
            <a:r>
              <a:rPr lang="en-GB" dirty="0"/>
              <a:t>, </a:t>
            </a:r>
            <a:r>
              <a:rPr lang="en-GB" dirty="0" err="1"/>
              <a:t>Courville</a:t>
            </a:r>
            <a:r>
              <a:rPr lang="en-GB" dirty="0"/>
              <a:t>: “Deep Learning”</a:t>
            </a:r>
          </a:p>
          <a:p>
            <a:pPr lvl="0"/>
            <a:r>
              <a:rPr lang="fi-FI" dirty="0" err="1"/>
              <a:t>Udacity</a:t>
            </a:r>
            <a:r>
              <a:rPr lang="fi-FI" dirty="0"/>
              <a:t>, </a:t>
            </a:r>
            <a:r>
              <a:rPr lang="fi-FI" dirty="0" err="1"/>
              <a:t>Youtube</a:t>
            </a:r>
            <a:r>
              <a:rPr lang="fi-FI" dirty="0"/>
              <a:t> </a:t>
            </a:r>
            <a:r>
              <a:rPr lang="fi-FI" dirty="0" err="1"/>
              <a:t>courses</a:t>
            </a:r>
            <a:r>
              <a:rPr lang="fi-FI" dirty="0"/>
              <a:t> on </a:t>
            </a:r>
            <a:r>
              <a:rPr lang="fi-FI" dirty="0" err="1"/>
              <a:t>machine</a:t>
            </a:r>
            <a:r>
              <a:rPr lang="fi-FI" dirty="0"/>
              <a:t> </a:t>
            </a:r>
            <a:r>
              <a:rPr lang="fi-FI" dirty="0" err="1"/>
              <a:t>learning</a:t>
            </a:r>
            <a:r>
              <a:rPr lang="fi-FI" dirty="0"/>
              <a:t> and </a:t>
            </a:r>
            <a:r>
              <a:rPr lang="fi-FI" dirty="0" err="1"/>
              <a:t>computer</a:t>
            </a:r>
            <a:r>
              <a:rPr lang="fi-FI" dirty="0"/>
              <a:t> vision</a:t>
            </a:r>
            <a:endParaRPr lang="en-GB" dirty="0"/>
          </a:p>
        </p:txBody>
      </p:sp>
    </p:spTree>
    <p:extLst>
      <p:ext uri="{BB962C8B-B14F-4D97-AF65-F5344CB8AC3E}">
        <p14:creationId xmlns:p14="http://schemas.microsoft.com/office/powerpoint/2010/main" val="141553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544708" y="281033"/>
            <a:ext cx="6310407" cy="3416320"/>
          </a:xfrm>
          <a:prstGeom prst="rect">
            <a:avLst/>
          </a:prstGeom>
        </p:spPr>
        <p:txBody>
          <a:bodyPr wrap="square">
            <a:spAutoFit/>
          </a:bodyPr>
          <a:lstStyle/>
          <a:p>
            <a:pPr marL="342900" indent="-342900">
              <a:buFont typeface="Arial" panose="020B0604020202020204" pitchFamily="34" charset="0"/>
              <a:buChar char="•"/>
            </a:pPr>
            <a:r>
              <a:rPr lang="fi-FI" dirty="0"/>
              <a:t>S</a:t>
            </a:r>
            <a:r>
              <a:rPr lang="en-GB" dirty="0" err="1"/>
              <a:t>oftware</a:t>
            </a:r>
            <a:endParaRPr lang="en-GB" dirty="0"/>
          </a:p>
          <a:p>
            <a:pPr marL="800100" lvl="1" indent="-342900">
              <a:buFont typeface="Arial" panose="020B0604020202020204" pitchFamily="34" charset="0"/>
              <a:buChar char="•"/>
            </a:pPr>
            <a:r>
              <a:rPr lang="en-GB" dirty="0" err="1"/>
              <a:t>Matlab</a:t>
            </a:r>
            <a:r>
              <a:rPr lang="en-GB" dirty="0"/>
              <a:t> </a:t>
            </a:r>
          </a:p>
          <a:p>
            <a:pPr marL="800100" lvl="1" indent="-342900">
              <a:buFont typeface="Arial" panose="020B0604020202020204" pitchFamily="34" charset="0"/>
              <a:buChar char="•"/>
            </a:pPr>
            <a:r>
              <a:rPr lang="en-GB" dirty="0"/>
              <a:t>Python, Anaconda, Spyder</a:t>
            </a:r>
          </a:p>
          <a:p>
            <a:pPr marL="800100" lvl="1" indent="-342900">
              <a:buFont typeface="Arial" panose="020B0604020202020204" pitchFamily="34" charset="0"/>
              <a:buChar char="•"/>
            </a:pPr>
            <a:r>
              <a:rPr lang="fi-FI" dirty="0"/>
              <a:t>O</a:t>
            </a:r>
            <a:r>
              <a:rPr lang="en-GB" dirty="0" err="1"/>
              <a:t>penCV</a:t>
            </a:r>
            <a:endParaRPr lang="en-GB" dirty="0"/>
          </a:p>
          <a:p>
            <a:pPr marL="800100" lvl="1" indent="-342900">
              <a:buFont typeface="Arial" panose="020B0604020202020204" pitchFamily="34" charset="0"/>
              <a:buChar char="•"/>
            </a:pPr>
            <a:r>
              <a:rPr lang="en-GB" dirty="0" err="1"/>
              <a:t>Keras</a:t>
            </a:r>
            <a:r>
              <a:rPr lang="en-GB" dirty="0"/>
              <a:t>, </a:t>
            </a:r>
            <a:r>
              <a:rPr lang="en-GB" dirty="0" err="1"/>
              <a:t>TensorFlow</a:t>
            </a:r>
            <a:r>
              <a:rPr lang="en-GB" dirty="0"/>
              <a:t>, (</a:t>
            </a:r>
            <a:r>
              <a:rPr lang="en-GB" dirty="0" err="1"/>
              <a:t>TensorFlow</a:t>
            </a:r>
            <a:r>
              <a:rPr lang="en-GB" dirty="0"/>
              <a:t> </a:t>
            </a:r>
            <a:r>
              <a:rPr lang="en-GB" dirty="0" err="1"/>
              <a:t>Lite</a:t>
            </a:r>
            <a:r>
              <a:rPr lang="en-GB" dirty="0"/>
              <a:t>, if required)</a:t>
            </a:r>
          </a:p>
          <a:p>
            <a:pPr marL="800100" lvl="1" indent="-342900">
              <a:buFont typeface="Arial" panose="020B0604020202020204" pitchFamily="34" charset="0"/>
              <a:buChar char="•"/>
            </a:pPr>
            <a:r>
              <a:rPr lang="fi-FI" dirty="0" err="1"/>
              <a:t>NumPy</a:t>
            </a:r>
            <a:r>
              <a:rPr lang="fi-FI" dirty="0"/>
              <a:t>, P</a:t>
            </a:r>
            <a:r>
              <a:rPr lang="en-GB" dirty="0" err="1"/>
              <a:t>andas</a:t>
            </a:r>
            <a:r>
              <a:rPr lang="en-GB" dirty="0"/>
              <a:t>, </a:t>
            </a:r>
            <a:r>
              <a:rPr lang="en-GB" dirty="0" err="1"/>
              <a:t>MatPlotLib</a:t>
            </a:r>
            <a:r>
              <a:rPr lang="en-GB" dirty="0"/>
              <a:t>, </a:t>
            </a:r>
            <a:r>
              <a:rPr lang="en-GB" dirty="0" err="1"/>
              <a:t>SkLearn</a:t>
            </a:r>
            <a:r>
              <a:rPr lang="en-GB" dirty="0"/>
              <a:t>, SciPy, </a:t>
            </a:r>
            <a:r>
              <a:rPr lang="en-GB" dirty="0" err="1"/>
              <a:t>SeaBorn</a:t>
            </a:r>
            <a:r>
              <a:rPr lang="en-GB" dirty="0"/>
              <a:t>,…</a:t>
            </a:r>
          </a:p>
          <a:p>
            <a:pPr marL="800100" lvl="1" indent="-342900">
              <a:buFont typeface="Arial" panose="020B0604020202020204" pitchFamily="34" charset="0"/>
              <a:buChar char="•"/>
            </a:pPr>
            <a:r>
              <a:rPr lang="en-GB" dirty="0"/>
              <a:t>(</a:t>
            </a:r>
            <a:r>
              <a:rPr lang="en-GB" dirty="0" err="1"/>
              <a:t>PyTorch</a:t>
            </a:r>
            <a:r>
              <a:rPr lang="en-GB" dirty="0"/>
              <a:t>, Caffe2Go, if required)</a:t>
            </a:r>
          </a:p>
          <a:p>
            <a:pPr marL="800100" lvl="1" indent="-342900">
              <a:buFont typeface="Arial" panose="020B0604020202020204" pitchFamily="34" charset="0"/>
              <a:buChar char="•"/>
            </a:pPr>
            <a:r>
              <a:rPr lang="en-GB" dirty="0"/>
              <a:t>Visual Studio - prototype user interface</a:t>
            </a:r>
          </a:p>
          <a:p>
            <a:pPr marL="342900" indent="-342900">
              <a:buFont typeface="Arial" panose="020B0604020202020204" pitchFamily="34" charset="0"/>
              <a:buChar char="•"/>
            </a:pPr>
            <a:r>
              <a:rPr lang="fi-FI" dirty="0"/>
              <a:t>Hardware</a:t>
            </a:r>
          </a:p>
          <a:p>
            <a:pPr marL="800100" lvl="1" indent="-342900">
              <a:buFont typeface="Arial" panose="020B0604020202020204" pitchFamily="34" charset="0"/>
              <a:buChar char="•"/>
            </a:pPr>
            <a:r>
              <a:rPr lang="en-GB" dirty="0"/>
              <a:t>Intel i7-4790 4GHz / 16Gt Ram </a:t>
            </a:r>
          </a:p>
          <a:p>
            <a:pPr marL="800100" lvl="1" indent="-342900">
              <a:buFont typeface="Arial" panose="020B0604020202020204" pitchFamily="34" charset="0"/>
              <a:buChar char="•"/>
            </a:pPr>
            <a:r>
              <a:rPr lang="en-GB" dirty="0"/>
              <a:t>NVIDIA GeForce GTX 780 </a:t>
            </a:r>
            <a:r>
              <a:rPr lang="en-GB" dirty="0" err="1"/>
              <a:t>Ti</a:t>
            </a:r>
            <a:r>
              <a:rPr lang="en-GB" dirty="0"/>
              <a:t> (CUDA) </a:t>
            </a:r>
          </a:p>
          <a:p>
            <a:pPr marL="800100" lvl="1" indent="-342900">
              <a:buFont typeface="Arial" panose="020B0604020202020204" pitchFamily="34" charset="0"/>
              <a:buChar char="•"/>
            </a:pPr>
            <a:r>
              <a:rPr lang="en-GB" dirty="0"/>
              <a:t>(Google Cloud Platform, if required)</a:t>
            </a:r>
          </a:p>
        </p:txBody>
      </p:sp>
      <p:pic>
        <p:nvPicPr>
          <p:cNvPr id="8" name="Kuva 7">
            <a:extLst>
              <a:ext uri="{FF2B5EF4-FFF2-40B4-BE49-F238E27FC236}">
                <a16:creationId xmlns:a16="http://schemas.microsoft.com/office/drawing/2014/main" id="{DCBC9C4B-1AAA-4741-99E8-F2431BEC6FE2}"/>
              </a:ext>
            </a:extLst>
          </p:cNvPr>
          <p:cNvPicPr>
            <a:picLocks noChangeAspect="1"/>
          </p:cNvPicPr>
          <p:nvPr/>
        </p:nvPicPr>
        <p:blipFill>
          <a:blip r:embed="rId2"/>
          <a:stretch>
            <a:fillRect/>
          </a:stretch>
        </p:blipFill>
        <p:spPr>
          <a:xfrm>
            <a:off x="5544709" y="3910267"/>
            <a:ext cx="4617774" cy="2614315"/>
          </a:xfrm>
          <a:prstGeom prst="rect">
            <a:avLst/>
          </a:prstGeom>
        </p:spPr>
      </p:pic>
    </p:spTree>
    <p:extLst>
      <p:ext uri="{BB962C8B-B14F-4D97-AF65-F5344CB8AC3E}">
        <p14:creationId xmlns:p14="http://schemas.microsoft.com/office/powerpoint/2010/main" val="3197450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Vuokaavio: Prosessi 24">
            <a:extLst>
              <a:ext uri="{FF2B5EF4-FFF2-40B4-BE49-F238E27FC236}">
                <a16:creationId xmlns:a16="http://schemas.microsoft.com/office/drawing/2014/main" id="{1CAE4F5C-C6C1-40F7-A39B-6025E580B79E}"/>
              </a:ext>
            </a:extLst>
          </p:cNvPr>
          <p:cNvSpPr/>
          <p:nvPr/>
        </p:nvSpPr>
        <p:spPr>
          <a:xfrm>
            <a:off x="6155637" y="2340972"/>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Research environment</a:t>
            </a:r>
            <a:endParaRPr lang="en-US" sz="4800" kern="1200" dirty="0">
              <a:solidFill>
                <a:schemeClr val="bg1"/>
              </a:solidFill>
              <a:latin typeface="+mj-lt"/>
              <a:ea typeface="+mj-ea"/>
              <a:cs typeface="+mj-cs"/>
            </a:endParaRPr>
          </a:p>
        </p:txBody>
      </p:sp>
      <p:sp>
        <p:nvSpPr>
          <p:cNvPr id="2" name="Vuokaavio: Prosessi 1">
            <a:extLst>
              <a:ext uri="{FF2B5EF4-FFF2-40B4-BE49-F238E27FC236}">
                <a16:creationId xmlns:a16="http://schemas.microsoft.com/office/drawing/2014/main" id="{D578F9B9-C393-49B7-8890-555B3BA8454B}"/>
              </a:ext>
            </a:extLst>
          </p:cNvPr>
          <p:cNvSpPr/>
          <p:nvPr/>
        </p:nvSpPr>
        <p:spPr>
          <a:xfrm>
            <a:off x="6406102" y="2900707"/>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7" name="Vuokaavio: Prosessi 6">
            <a:extLst>
              <a:ext uri="{FF2B5EF4-FFF2-40B4-BE49-F238E27FC236}">
                <a16:creationId xmlns:a16="http://schemas.microsoft.com/office/drawing/2014/main" id="{E73E7B2E-3D16-4504-8E35-A00D2A0792EB}"/>
              </a:ext>
            </a:extLst>
          </p:cNvPr>
          <p:cNvSpPr/>
          <p:nvPr/>
        </p:nvSpPr>
        <p:spPr>
          <a:xfrm>
            <a:off x="6422004" y="116285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9" name="Vuokaavio: Prosessi 8">
            <a:extLst>
              <a:ext uri="{FF2B5EF4-FFF2-40B4-BE49-F238E27FC236}">
                <a16:creationId xmlns:a16="http://schemas.microsoft.com/office/drawing/2014/main" id="{CF6EC3AF-D58B-4B70-905A-F72500BEF51A}"/>
              </a:ext>
            </a:extLst>
          </p:cNvPr>
          <p:cNvSpPr/>
          <p:nvPr/>
        </p:nvSpPr>
        <p:spPr>
          <a:xfrm>
            <a:off x="8318391" y="116884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4" name="Suora nuoliyhdysviiva 3">
            <a:extLst>
              <a:ext uri="{FF2B5EF4-FFF2-40B4-BE49-F238E27FC236}">
                <a16:creationId xmlns:a16="http://schemas.microsoft.com/office/drawing/2014/main" id="{C026F539-F178-4A5D-8002-E27E80AFB558}"/>
              </a:ext>
            </a:extLst>
          </p:cNvPr>
          <p:cNvCxnSpPr>
            <a:cxnSpLocks/>
            <a:stCxn id="9" idx="2"/>
            <a:endCxn id="2" idx="0"/>
          </p:cNvCxnSpPr>
          <p:nvPr/>
        </p:nvCxnSpPr>
        <p:spPr>
          <a:xfrm flipH="1">
            <a:off x="7316527" y="1782819"/>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uora nuoliyhdysviiva 9">
            <a:extLst>
              <a:ext uri="{FF2B5EF4-FFF2-40B4-BE49-F238E27FC236}">
                <a16:creationId xmlns:a16="http://schemas.microsoft.com/office/drawing/2014/main" id="{D1618047-7E0C-4560-99B1-D50D5F4CDD08}"/>
              </a:ext>
            </a:extLst>
          </p:cNvPr>
          <p:cNvCxnSpPr>
            <a:cxnSpLocks/>
            <a:stCxn id="7" idx="2"/>
            <a:endCxn id="2" idx="0"/>
          </p:cNvCxnSpPr>
          <p:nvPr/>
        </p:nvCxnSpPr>
        <p:spPr>
          <a:xfrm>
            <a:off x="7304599" y="1776829"/>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Vuokaavio: Prosessi 13">
            <a:extLst>
              <a:ext uri="{FF2B5EF4-FFF2-40B4-BE49-F238E27FC236}">
                <a16:creationId xmlns:a16="http://schemas.microsoft.com/office/drawing/2014/main" id="{867B30B7-BF0A-4BD6-851A-05F0771DFFC7}"/>
              </a:ext>
            </a:extLst>
          </p:cNvPr>
          <p:cNvSpPr/>
          <p:nvPr/>
        </p:nvSpPr>
        <p:spPr>
          <a:xfrm>
            <a:off x="8617890" y="2900707"/>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5" name="Vuokaavio: Prosessi 14">
            <a:extLst>
              <a:ext uri="{FF2B5EF4-FFF2-40B4-BE49-F238E27FC236}">
                <a16:creationId xmlns:a16="http://schemas.microsoft.com/office/drawing/2014/main" id="{3F0B66F3-49D0-4D04-926A-1F8FB6FE3D51}"/>
              </a:ext>
            </a:extLst>
          </p:cNvPr>
          <p:cNvSpPr/>
          <p:nvPr/>
        </p:nvSpPr>
        <p:spPr>
          <a:xfrm>
            <a:off x="8603313" y="4517832"/>
            <a:ext cx="1820849" cy="613979"/>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57BAADA4-D2A5-4CEC-A24C-F81841002DBE}"/>
              </a:ext>
            </a:extLst>
          </p:cNvPr>
          <p:cNvCxnSpPr>
            <a:cxnSpLocks/>
            <a:stCxn id="14" idx="2"/>
            <a:endCxn id="15" idx="0"/>
          </p:cNvCxnSpPr>
          <p:nvPr/>
        </p:nvCxnSpPr>
        <p:spPr>
          <a:xfrm flipH="1">
            <a:off x="9513738" y="3433520"/>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uora nuoliyhdysviiva 19">
            <a:extLst>
              <a:ext uri="{FF2B5EF4-FFF2-40B4-BE49-F238E27FC236}">
                <a16:creationId xmlns:a16="http://schemas.microsoft.com/office/drawing/2014/main" id="{CCD7BDD8-35F4-4D3D-920E-BC8F8FCA8B90}"/>
              </a:ext>
            </a:extLst>
          </p:cNvPr>
          <p:cNvCxnSpPr>
            <a:cxnSpLocks/>
            <a:stCxn id="2" idx="3"/>
            <a:endCxn id="14" idx="1"/>
          </p:cNvCxnSpPr>
          <p:nvPr/>
        </p:nvCxnSpPr>
        <p:spPr>
          <a:xfrm>
            <a:off x="8226951" y="3167114"/>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Vuokaavio: Prosessi 23">
            <a:extLst>
              <a:ext uri="{FF2B5EF4-FFF2-40B4-BE49-F238E27FC236}">
                <a16:creationId xmlns:a16="http://schemas.microsoft.com/office/drawing/2014/main" id="{0E4A2B7A-BB72-4104-8EAF-67EC671988E7}"/>
              </a:ext>
            </a:extLst>
          </p:cNvPr>
          <p:cNvSpPr/>
          <p:nvPr/>
        </p:nvSpPr>
        <p:spPr>
          <a:xfrm>
            <a:off x="6406102" y="4517832"/>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9" name="Suora nuoliyhdysviiva 28">
            <a:extLst>
              <a:ext uri="{FF2B5EF4-FFF2-40B4-BE49-F238E27FC236}">
                <a16:creationId xmlns:a16="http://schemas.microsoft.com/office/drawing/2014/main" id="{C3EC3CB6-0BD7-4218-9601-EE41ADB64B2A}"/>
              </a:ext>
            </a:extLst>
          </p:cNvPr>
          <p:cNvCxnSpPr>
            <a:cxnSpLocks/>
            <a:stCxn id="2" idx="2"/>
            <a:endCxn id="24" idx="0"/>
          </p:cNvCxnSpPr>
          <p:nvPr/>
        </p:nvCxnSpPr>
        <p:spPr>
          <a:xfrm>
            <a:off x="7316527" y="3433520"/>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kstiruutu 31">
            <a:extLst>
              <a:ext uri="{FF2B5EF4-FFF2-40B4-BE49-F238E27FC236}">
                <a16:creationId xmlns:a16="http://schemas.microsoft.com/office/drawing/2014/main" id="{7D29877D-8FD9-498F-833A-069FAB1C3960}"/>
              </a:ext>
            </a:extLst>
          </p:cNvPr>
          <p:cNvSpPr txBox="1"/>
          <p:nvPr/>
        </p:nvSpPr>
        <p:spPr>
          <a:xfrm>
            <a:off x="5275123" y="212262"/>
            <a:ext cx="2892010" cy="461665"/>
          </a:xfrm>
          <a:prstGeom prst="rect">
            <a:avLst/>
          </a:prstGeom>
          <a:noFill/>
        </p:spPr>
        <p:txBody>
          <a:bodyPr wrap="none" rtlCol="0">
            <a:spAutoFit/>
          </a:bodyPr>
          <a:lstStyle/>
          <a:p>
            <a:r>
              <a:rPr lang="fi-FI" sz="2400" dirty="0"/>
              <a:t>Software </a:t>
            </a:r>
            <a:r>
              <a:rPr lang="fi-FI" sz="2400" dirty="0" err="1"/>
              <a:t>architecture</a:t>
            </a:r>
            <a:endParaRPr lang="en-GB" sz="2400" dirty="0"/>
          </a:p>
        </p:txBody>
      </p:sp>
    </p:spTree>
    <p:extLst>
      <p:ext uri="{BB962C8B-B14F-4D97-AF65-F5344CB8AC3E}">
        <p14:creationId xmlns:p14="http://schemas.microsoft.com/office/powerpoint/2010/main" val="2949896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021950" y="5156147"/>
            <a:ext cx="5125941" cy="923330"/>
          </a:xfrm>
          <a:prstGeom prst="rect">
            <a:avLst/>
          </a:prstGeom>
        </p:spPr>
        <p:txBody>
          <a:bodyPr wrap="square">
            <a:spAutoFit/>
          </a:bodyPr>
          <a:lstStyle/>
          <a:p>
            <a:pPr marL="342900" indent="-342900">
              <a:buFont typeface="Arial" panose="020B0604020202020204" pitchFamily="34" charset="0"/>
              <a:buChar char="•"/>
            </a:pPr>
            <a:r>
              <a:rPr lang="fi-FI" dirty="0"/>
              <a:t>V</a:t>
            </a:r>
            <a:r>
              <a:rPr lang="en-GB" dirty="0" err="1"/>
              <a:t>ideo</a:t>
            </a:r>
            <a:r>
              <a:rPr lang="en-GB" dirty="0"/>
              <a:t> processing, frame by frame</a:t>
            </a:r>
          </a:p>
          <a:p>
            <a:pPr marL="342900" indent="-342900">
              <a:buFont typeface="Arial" panose="020B0604020202020204" pitchFamily="34" charset="0"/>
              <a:buChar char="•"/>
            </a:pPr>
            <a:r>
              <a:rPr lang="fi-FI" dirty="0"/>
              <a:t>P</a:t>
            </a:r>
            <a:r>
              <a:rPr lang="en-GB" dirty="0" err="1"/>
              <a:t>ython</a:t>
            </a:r>
            <a:r>
              <a:rPr lang="en-GB" dirty="0"/>
              <a:t> 3.6.2, OpenCV 3.3.0</a:t>
            </a:r>
          </a:p>
          <a:p>
            <a:pPr marL="342900" indent="-342900">
              <a:buFont typeface="Arial" panose="020B0604020202020204" pitchFamily="34" charset="0"/>
              <a:buChar char="•"/>
            </a:pPr>
            <a:r>
              <a:rPr lang="fi-FI" dirty="0"/>
              <a:t>S</a:t>
            </a:r>
            <a:r>
              <a:rPr lang="en-GB" dirty="0"/>
              <a:t>ingle Shot Detector + </a:t>
            </a:r>
            <a:r>
              <a:rPr lang="en-GB" dirty="0" err="1"/>
              <a:t>MobileNets</a:t>
            </a:r>
            <a:r>
              <a:rPr lang="en-GB" dirty="0"/>
              <a:t> (Google)</a:t>
            </a:r>
          </a:p>
        </p:txBody>
      </p:sp>
      <p:pic>
        <p:nvPicPr>
          <p:cNvPr id="2" name="Kuva 1">
            <a:extLst>
              <a:ext uri="{FF2B5EF4-FFF2-40B4-BE49-F238E27FC236}">
                <a16:creationId xmlns:a16="http://schemas.microsoft.com/office/drawing/2014/main" id="{94CF421F-E818-4CFB-A898-7FFE04ED3D10}"/>
              </a:ext>
            </a:extLst>
          </p:cNvPr>
          <p:cNvPicPr>
            <a:picLocks noChangeAspect="1"/>
          </p:cNvPicPr>
          <p:nvPr/>
        </p:nvPicPr>
        <p:blipFill>
          <a:blip r:embed="rId2"/>
          <a:stretch>
            <a:fillRect/>
          </a:stretch>
        </p:blipFill>
        <p:spPr>
          <a:xfrm>
            <a:off x="5021950" y="321177"/>
            <a:ext cx="6833166" cy="4109457"/>
          </a:xfrm>
          <a:prstGeom prst="rect">
            <a:avLst/>
          </a:prstGeom>
        </p:spPr>
      </p:pic>
    </p:spTree>
    <p:extLst>
      <p:ext uri="{BB962C8B-B14F-4D97-AF65-F5344CB8AC3E}">
        <p14:creationId xmlns:p14="http://schemas.microsoft.com/office/powerpoint/2010/main" val="944401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6C8CE313-CC7B-4D09-8BF0-54E2D480C2EF}"/>
              </a:ext>
            </a:extLst>
          </p:cNvPr>
          <p:cNvPicPr>
            <a:picLocks noChangeAspect="1"/>
          </p:cNvPicPr>
          <p:nvPr/>
        </p:nvPicPr>
        <p:blipFill>
          <a:blip r:embed="rId2"/>
          <a:stretch>
            <a:fillRect/>
          </a:stretch>
        </p:blipFill>
        <p:spPr>
          <a:xfrm>
            <a:off x="5021951" y="186439"/>
            <a:ext cx="3105886" cy="6449028"/>
          </a:xfrm>
          <a:prstGeom prst="rect">
            <a:avLst/>
          </a:prstGeom>
        </p:spPr>
      </p:pic>
      <p:pic>
        <p:nvPicPr>
          <p:cNvPr id="6" name="Kuva 5">
            <a:extLst>
              <a:ext uri="{FF2B5EF4-FFF2-40B4-BE49-F238E27FC236}">
                <a16:creationId xmlns:a16="http://schemas.microsoft.com/office/drawing/2014/main" id="{581294CE-851D-487C-9B97-D792D09D6B68}"/>
              </a:ext>
            </a:extLst>
          </p:cNvPr>
          <p:cNvPicPr>
            <a:picLocks noChangeAspect="1"/>
          </p:cNvPicPr>
          <p:nvPr/>
        </p:nvPicPr>
        <p:blipFill>
          <a:blip r:embed="rId3"/>
          <a:stretch>
            <a:fillRect/>
          </a:stretch>
        </p:blipFill>
        <p:spPr>
          <a:xfrm>
            <a:off x="8375469" y="914400"/>
            <a:ext cx="3655981" cy="4232634"/>
          </a:xfrm>
          <a:prstGeom prst="rect">
            <a:avLst/>
          </a:prstGeom>
        </p:spPr>
      </p:pic>
      <p:sp>
        <p:nvSpPr>
          <p:cNvPr id="8" name="Suorakulmio 7">
            <a:extLst>
              <a:ext uri="{FF2B5EF4-FFF2-40B4-BE49-F238E27FC236}">
                <a16:creationId xmlns:a16="http://schemas.microsoft.com/office/drawing/2014/main" id="{5D9213B2-1FB9-44F9-BFA7-EBE94AC1694F}"/>
              </a:ext>
            </a:extLst>
          </p:cNvPr>
          <p:cNvSpPr/>
          <p:nvPr/>
        </p:nvSpPr>
        <p:spPr>
          <a:xfrm>
            <a:off x="7953836" y="5620434"/>
            <a:ext cx="4238164" cy="646331"/>
          </a:xfrm>
          <a:prstGeom prst="rect">
            <a:avLst/>
          </a:prstGeom>
        </p:spPr>
        <p:txBody>
          <a:bodyPr wrap="square">
            <a:spAutoFit/>
          </a:bodyPr>
          <a:lstStyle/>
          <a:p>
            <a:pPr marL="342900" indent="-342900">
              <a:buFont typeface="Arial" panose="020B0604020202020204" pitchFamily="34" charset="0"/>
              <a:buChar char="•"/>
            </a:pPr>
            <a:r>
              <a:rPr lang="fi-FI" dirty="0"/>
              <a:t>D</a:t>
            </a:r>
            <a:r>
              <a:rPr lang="en-GB" dirty="0" err="1"/>
              <a:t>etailed</a:t>
            </a:r>
            <a:r>
              <a:rPr lang="en-GB" dirty="0"/>
              <a:t> log for every frame</a:t>
            </a:r>
          </a:p>
          <a:p>
            <a:pPr marL="342900" indent="-342900">
              <a:buFont typeface="Arial" panose="020B0604020202020204" pitchFamily="34" charset="0"/>
              <a:buChar char="•"/>
            </a:pPr>
            <a:r>
              <a:rPr lang="fi-FI" dirty="0"/>
              <a:t>T</a:t>
            </a:r>
            <a:r>
              <a:rPr lang="en-GB" dirty="0"/>
              <a:t>race file for external analysis (</a:t>
            </a:r>
            <a:r>
              <a:rPr lang="en-GB" dirty="0" err="1"/>
              <a:t>Matlab</a:t>
            </a:r>
            <a:r>
              <a:rPr lang="en-GB" dirty="0"/>
              <a:t>)</a:t>
            </a:r>
          </a:p>
        </p:txBody>
      </p:sp>
    </p:spTree>
    <p:extLst>
      <p:ext uri="{BB962C8B-B14F-4D97-AF65-F5344CB8AC3E}">
        <p14:creationId xmlns:p14="http://schemas.microsoft.com/office/powerpoint/2010/main" val="63154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www.traffic-signal-design.com/images/toucan_signal_large.JPG">
            <a:extLst>
              <a:ext uri="{FF2B5EF4-FFF2-40B4-BE49-F238E27FC236}">
                <a16:creationId xmlns:a16="http://schemas.microsoft.com/office/drawing/2014/main" id="{8BDCF5F0-25F3-4943-BD77-E3942E04E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822" y="680482"/>
            <a:ext cx="6553545" cy="5504977"/>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leads to action</a:t>
            </a:r>
          </a:p>
        </p:txBody>
      </p:sp>
    </p:spTree>
    <p:extLst>
      <p:ext uri="{BB962C8B-B14F-4D97-AF65-F5344CB8AC3E}">
        <p14:creationId xmlns:p14="http://schemas.microsoft.com/office/powerpoint/2010/main" val="3875354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GitHub</a:t>
            </a:r>
            <a:endParaRPr lang="en-US" sz="4800" kern="1200" dirty="0">
              <a:solidFill>
                <a:schemeClr val="bg1"/>
              </a:solidFill>
              <a:latin typeface="+mj-lt"/>
              <a:ea typeface="+mj-ea"/>
              <a:cs typeface="+mj-cs"/>
            </a:endParaRPr>
          </a:p>
        </p:txBody>
      </p:sp>
      <p:sp>
        <p:nvSpPr>
          <p:cNvPr id="10" name="Suorakulmio 9">
            <a:extLst>
              <a:ext uri="{FF2B5EF4-FFF2-40B4-BE49-F238E27FC236}">
                <a16:creationId xmlns:a16="http://schemas.microsoft.com/office/drawing/2014/main" id="{C714C9EB-9BC2-4F97-90EC-AAA7B2ACCCFC}"/>
              </a:ext>
            </a:extLst>
          </p:cNvPr>
          <p:cNvSpPr/>
          <p:nvPr/>
        </p:nvSpPr>
        <p:spPr>
          <a:xfrm>
            <a:off x="5717087" y="6244504"/>
            <a:ext cx="5295442" cy="369332"/>
          </a:xfrm>
          <a:prstGeom prst="rect">
            <a:avLst/>
          </a:prstGeom>
        </p:spPr>
        <p:txBody>
          <a:bodyPr wrap="square">
            <a:spAutoFit/>
          </a:bodyPr>
          <a:lstStyle/>
          <a:p>
            <a:r>
              <a:rPr lang="fi-FI" dirty="0"/>
              <a:t>https://github.com/SakariLampola/Thesis</a:t>
            </a:r>
            <a:endParaRPr lang="en-GB" dirty="0"/>
          </a:p>
        </p:txBody>
      </p:sp>
      <p:pic>
        <p:nvPicPr>
          <p:cNvPr id="2" name="Kuva 1">
            <a:hlinkClick r:id="rId2"/>
            <a:extLst>
              <a:ext uri="{FF2B5EF4-FFF2-40B4-BE49-F238E27FC236}">
                <a16:creationId xmlns:a16="http://schemas.microsoft.com/office/drawing/2014/main" id="{F4E3247A-A30C-445F-99C0-D6504EBAE293}"/>
              </a:ext>
            </a:extLst>
          </p:cNvPr>
          <p:cNvPicPr>
            <a:picLocks noChangeAspect="1"/>
          </p:cNvPicPr>
          <p:nvPr/>
        </p:nvPicPr>
        <p:blipFill>
          <a:blip r:embed="rId3"/>
          <a:stretch>
            <a:fillRect/>
          </a:stretch>
        </p:blipFill>
        <p:spPr>
          <a:xfrm>
            <a:off x="5717087" y="299763"/>
            <a:ext cx="5566798" cy="5765804"/>
          </a:xfrm>
          <a:prstGeom prst="rect">
            <a:avLst/>
          </a:prstGeom>
        </p:spPr>
      </p:pic>
    </p:spTree>
    <p:extLst>
      <p:ext uri="{BB962C8B-B14F-4D97-AF65-F5344CB8AC3E}">
        <p14:creationId xmlns:p14="http://schemas.microsoft.com/office/powerpoint/2010/main" val="1888229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Demos</a:t>
            </a:r>
          </a:p>
        </p:txBody>
      </p:sp>
      <p:sp>
        <p:nvSpPr>
          <p:cNvPr id="10" name="Suorakulmio 9">
            <a:extLst>
              <a:ext uri="{FF2B5EF4-FFF2-40B4-BE49-F238E27FC236}">
                <a16:creationId xmlns:a16="http://schemas.microsoft.com/office/drawing/2014/main" id="{C714C9EB-9BC2-4F97-90EC-AAA7B2ACCCFC}"/>
              </a:ext>
            </a:extLst>
          </p:cNvPr>
          <p:cNvSpPr/>
          <p:nvPr/>
        </p:nvSpPr>
        <p:spPr>
          <a:xfrm>
            <a:off x="4897993" y="6244503"/>
            <a:ext cx="5295442" cy="369332"/>
          </a:xfrm>
          <a:prstGeom prst="rect">
            <a:avLst/>
          </a:prstGeom>
        </p:spPr>
        <p:txBody>
          <a:bodyPr wrap="square">
            <a:spAutoFit/>
          </a:bodyPr>
          <a:lstStyle/>
          <a:p>
            <a:r>
              <a:rPr lang="fi-FI" dirty="0"/>
              <a:t>YouTube </a:t>
            </a:r>
            <a:r>
              <a:rPr lang="fi-FI" dirty="0" err="1"/>
              <a:t>channel</a:t>
            </a:r>
            <a:r>
              <a:rPr lang="fi-FI" dirty="0"/>
              <a:t>: Sakari Lampola</a:t>
            </a:r>
            <a:endParaRPr lang="en-GB" dirty="0"/>
          </a:p>
        </p:txBody>
      </p:sp>
      <p:pic>
        <p:nvPicPr>
          <p:cNvPr id="3" name="Kuva 2">
            <a:hlinkClick r:id="rId2"/>
            <a:extLst>
              <a:ext uri="{FF2B5EF4-FFF2-40B4-BE49-F238E27FC236}">
                <a16:creationId xmlns:a16="http://schemas.microsoft.com/office/drawing/2014/main" id="{6D685DC1-A7F2-46A4-A521-8FE44AB29F35}"/>
              </a:ext>
            </a:extLst>
          </p:cNvPr>
          <p:cNvPicPr>
            <a:picLocks noChangeAspect="1"/>
          </p:cNvPicPr>
          <p:nvPr/>
        </p:nvPicPr>
        <p:blipFill>
          <a:blip r:embed="rId3"/>
          <a:stretch>
            <a:fillRect/>
          </a:stretch>
        </p:blipFill>
        <p:spPr>
          <a:xfrm>
            <a:off x="4897993" y="244165"/>
            <a:ext cx="2163207" cy="1298722"/>
          </a:xfrm>
          <a:prstGeom prst="rect">
            <a:avLst/>
          </a:prstGeom>
        </p:spPr>
      </p:pic>
      <p:pic>
        <p:nvPicPr>
          <p:cNvPr id="4" name="Kuva 3">
            <a:hlinkClick r:id="rId4"/>
            <a:extLst>
              <a:ext uri="{FF2B5EF4-FFF2-40B4-BE49-F238E27FC236}">
                <a16:creationId xmlns:a16="http://schemas.microsoft.com/office/drawing/2014/main" id="{7F544A8A-37B1-4C9A-ADBA-411BBAD075C9}"/>
              </a:ext>
            </a:extLst>
          </p:cNvPr>
          <p:cNvPicPr>
            <a:picLocks noChangeAspect="1"/>
          </p:cNvPicPr>
          <p:nvPr/>
        </p:nvPicPr>
        <p:blipFill>
          <a:blip r:embed="rId5"/>
          <a:stretch>
            <a:fillRect/>
          </a:stretch>
        </p:blipFill>
        <p:spPr>
          <a:xfrm>
            <a:off x="7133772" y="244164"/>
            <a:ext cx="2149266" cy="1298722"/>
          </a:xfrm>
          <a:prstGeom prst="rect">
            <a:avLst/>
          </a:prstGeom>
        </p:spPr>
      </p:pic>
      <p:pic>
        <p:nvPicPr>
          <p:cNvPr id="6" name="Kuva 5">
            <a:hlinkClick r:id="rId6"/>
            <a:extLst>
              <a:ext uri="{FF2B5EF4-FFF2-40B4-BE49-F238E27FC236}">
                <a16:creationId xmlns:a16="http://schemas.microsoft.com/office/drawing/2014/main" id="{C31931BB-AC40-4CAD-AA17-FD1B63E4AC9C}"/>
              </a:ext>
            </a:extLst>
          </p:cNvPr>
          <p:cNvPicPr>
            <a:picLocks noChangeAspect="1"/>
          </p:cNvPicPr>
          <p:nvPr/>
        </p:nvPicPr>
        <p:blipFill>
          <a:blip r:embed="rId7"/>
          <a:stretch>
            <a:fillRect/>
          </a:stretch>
        </p:blipFill>
        <p:spPr>
          <a:xfrm>
            <a:off x="9355607" y="244164"/>
            <a:ext cx="2156520" cy="1298722"/>
          </a:xfrm>
          <a:prstGeom prst="rect">
            <a:avLst/>
          </a:prstGeom>
        </p:spPr>
      </p:pic>
      <p:pic>
        <p:nvPicPr>
          <p:cNvPr id="7" name="Kuva 6">
            <a:hlinkClick r:id="rId8"/>
            <a:extLst>
              <a:ext uri="{FF2B5EF4-FFF2-40B4-BE49-F238E27FC236}">
                <a16:creationId xmlns:a16="http://schemas.microsoft.com/office/drawing/2014/main" id="{1A76E79F-11AE-4C82-B95C-21C9EC36179D}"/>
              </a:ext>
            </a:extLst>
          </p:cNvPr>
          <p:cNvPicPr>
            <a:picLocks noChangeAspect="1"/>
          </p:cNvPicPr>
          <p:nvPr/>
        </p:nvPicPr>
        <p:blipFill>
          <a:blip r:embed="rId9"/>
          <a:stretch>
            <a:fillRect/>
          </a:stretch>
        </p:blipFill>
        <p:spPr>
          <a:xfrm>
            <a:off x="4897915" y="1542886"/>
            <a:ext cx="2153038" cy="1298722"/>
          </a:xfrm>
          <a:prstGeom prst="rect">
            <a:avLst/>
          </a:prstGeom>
        </p:spPr>
      </p:pic>
      <p:pic>
        <p:nvPicPr>
          <p:cNvPr id="8" name="Kuva 7">
            <a:hlinkClick r:id="rId10"/>
            <a:extLst>
              <a:ext uri="{FF2B5EF4-FFF2-40B4-BE49-F238E27FC236}">
                <a16:creationId xmlns:a16="http://schemas.microsoft.com/office/drawing/2014/main" id="{0C713883-DAFD-4983-8D85-553EC57F2D4F}"/>
              </a:ext>
            </a:extLst>
          </p:cNvPr>
          <p:cNvPicPr>
            <a:picLocks noChangeAspect="1"/>
          </p:cNvPicPr>
          <p:nvPr/>
        </p:nvPicPr>
        <p:blipFill>
          <a:blip r:embed="rId11"/>
          <a:stretch>
            <a:fillRect/>
          </a:stretch>
        </p:blipFill>
        <p:spPr>
          <a:xfrm>
            <a:off x="7123522" y="1542885"/>
            <a:ext cx="2167203" cy="1298721"/>
          </a:xfrm>
          <a:prstGeom prst="rect">
            <a:avLst/>
          </a:prstGeom>
        </p:spPr>
      </p:pic>
      <p:pic>
        <p:nvPicPr>
          <p:cNvPr id="9" name="Kuva 8">
            <a:hlinkClick r:id="rId12"/>
            <a:extLst>
              <a:ext uri="{FF2B5EF4-FFF2-40B4-BE49-F238E27FC236}">
                <a16:creationId xmlns:a16="http://schemas.microsoft.com/office/drawing/2014/main" id="{ED0888C8-F7E7-4691-A880-7B7FCD5BB7AA}"/>
              </a:ext>
            </a:extLst>
          </p:cNvPr>
          <p:cNvPicPr>
            <a:picLocks noChangeAspect="1"/>
          </p:cNvPicPr>
          <p:nvPr/>
        </p:nvPicPr>
        <p:blipFill>
          <a:blip r:embed="rId13"/>
          <a:stretch>
            <a:fillRect/>
          </a:stretch>
        </p:blipFill>
        <p:spPr>
          <a:xfrm>
            <a:off x="9353047" y="1542885"/>
            <a:ext cx="2163859" cy="1298721"/>
          </a:xfrm>
          <a:prstGeom prst="rect">
            <a:avLst/>
          </a:prstGeom>
        </p:spPr>
      </p:pic>
      <p:pic>
        <p:nvPicPr>
          <p:cNvPr id="11" name="Kuva 10">
            <a:hlinkClick r:id="rId14"/>
            <a:extLst>
              <a:ext uri="{FF2B5EF4-FFF2-40B4-BE49-F238E27FC236}">
                <a16:creationId xmlns:a16="http://schemas.microsoft.com/office/drawing/2014/main" id="{003534A0-5398-413B-B123-6E63C743F12C}"/>
              </a:ext>
            </a:extLst>
          </p:cNvPr>
          <p:cNvPicPr>
            <a:picLocks noChangeAspect="1"/>
          </p:cNvPicPr>
          <p:nvPr/>
        </p:nvPicPr>
        <p:blipFill>
          <a:blip r:embed="rId15"/>
          <a:stretch>
            <a:fillRect/>
          </a:stretch>
        </p:blipFill>
        <p:spPr>
          <a:xfrm>
            <a:off x="4897915" y="2834349"/>
            <a:ext cx="2172592" cy="1298723"/>
          </a:xfrm>
          <a:prstGeom prst="rect">
            <a:avLst/>
          </a:prstGeom>
        </p:spPr>
      </p:pic>
      <p:pic>
        <p:nvPicPr>
          <p:cNvPr id="12" name="Kuva 11">
            <a:hlinkClick r:id="rId16"/>
            <a:extLst>
              <a:ext uri="{FF2B5EF4-FFF2-40B4-BE49-F238E27FC236}">
                <a16:creationId xmlns:a16="http://schemas.microsoft.com/office/drawing/2014/main" id="{96DB53FA-F9F8-4A71-860F-DBC38EF76B03}"/>
              </a:ext>
            </a:extLst>
          </p:cNvPr>
          <p:cNvPicPr>
            <a:picLocks noChangeAspect="1"/>
          </p:cNvPicPr>
          <p:nvPr/>
        </p:nvPicPr>
        <p:blipFill>
          <a:blip r:embed="rId17"/>
          <a:stretch>
            <a:fillRect/>
          </a:stretch>
        </p:blipFill>
        <p:spPr>
          <a:xfrm>
            <a:off x="7123522" y="2843115"/>
            <a:ext cx="2153910" cy="1289957"/>
          </a:xfrm>
          <a:prstGeom prst="rect">
            <a:avLst/>
          </a:prstGeom>
        </p:spPr>
      </p:pic>
      <p:pic>
        <p:nvPicPr>
          <p:cNvPr id="13" name="Kuva 12">
            <a:hlinkClick r:id="rId18"/>
            <a:extLst>
              <a:ext uri="{FF2B5EF4-FFF2-40B4-BE49-F238E27FC236}">
                <a16:creationId xmlns:a16="http://schemas.microsoft.com/office/drawing/2014/main" id="{6833CC96-1962-43C4-8EED-14A79069D01B}"/>
              </a:ext>
            </a:extLst>
          </p:cNvPr>
          <p:cNvPicPr>
            <a:picLocks noChangeAspect="1"/>
          </p:cNvPicPr>
          <p:nvPr/>
        </p:nvPicPr>
        <p:blipFill>
          <a:blip r:embed="rId19"/>
          <a:stretch>
            <a:fillRect/>
          </a:stretch>
        </p:blipFill>
        <p:spPr>
          <a:xfrm>
            <a:off x="9353046" y="2842142"/>
            <a:ext cx="2164039" cy="1299638"/>
          </a:xfrm>
          <a:prstGeom prst="rect">
            <a:avLst/>
          </a:prstGeom>
        </p:spPr>
      </p:pic>
      <p:pic>
        <p:nvPicPr>
          <p:cNvPr id="14" name="Kuva 13">
            <a:extLst>
              <a:ext uri="{FF2B5EF4-FFF2-40B4-BE49-F238E27FC236}">
                <a16:creationId xmlns:a16="http://schemas.microsoft.com/office/drawing/2014/main" id="{A08AB5A7-86E9-46AC-8623-9603D61BAA69}"/>
              </a:ext>
            </a:extLst>
          </p:cNvPr>
          <p:cNvPicPr>
            <a:picLocks noChangeAspect="1"/>
          </p:cNvPicPr>
          <p:nvPr/>
        </p:nvPicPr>
        <p:blipFill>
          <a:blip r:embed="rId20"/>
          <a:stretch>
            <a:fillRect/>
          </a:stretch>
        </p:blipFill>
        <p:spPr>
          <a:xfrm>
            <a:off x="4897915" y="4141780"/>
            <a:ext cx="2157783" cy="1298722"/>
          </a:xfrm>
          <a:prstGeom prst="rect">
            <a:avLst/>
          </a:prstGeom>
        </p:spPr>
      </p:pic>
      <p:pic>
        <p:nvPicPr>
          <p:cNvPr id="15" name="Kuva 14">
            <a:hlinkClick r:id="rId21"/>
            <a:extLst>
              <a:ext uri="{FF2B5EF4-FFF2-40B4-BE49-F238E27FC236}">
                <a16:creationId xmlns:a16="http://schemas.microsoft.com/office/drawing/2014/main" id="{30B7CC65-92D7-49DA-886C-F58D90D15FBB}"/>
              </a:ext>
            </a:extLst>
          </p:cNvPr>
          <p:cNvPicPr>
            <a:picLocks noChangeAspect="1"/>
          </p:cNvPicPr>
          <p:nvPr/>
        </p:nvPicPr>
        <p:blipFill>
          <a:blip r:embed="rId22"/>
          <a:stretch>
            <a:fillRect/>
          </a:stretch>
        </p:blipFill>
        <p:spPr>
          <a:xfrm>
            <a:off x="7118019" y="4140862"/>
            <a:ext cx="2154421" cy="1298721"/>
          </a:xfrm>
          <a:prstGeom prst="rect">
            <a:avLst/>
          </a:prstGeom>
        </p:spPr>
      </p:pic>
      <p:pic>
        <p:nvPicPr>
          <p:cNvPr id="16" name="Kuva 15">
            <a:hlinkClick r:id="rId23"/>
            <a:extLst>
              <a:ext uri="{FF2B5EF4-FFF2-40B4-BE49-F238E27FC236}">
                <a16:creationId xmlns:a16="http://schemas.microsoft.com/office/drawing/2014/main" id="{77DAFB4E-DD63-44F7-8476-EBEBEE8876EC}"/>
              </a:ext>
            </a:extLst>
          </p:cNvPr>
          <p:cNvPicPr>
            <a:picLocks noChangeAspect="1"/>
          </p:cNvPicPr>
          <p:nvPr/>
        </p:nvPicPr>
        <p:blipFill>
          <a:blip r:embed="rId24"/>
          <a:stretch>
            <a:fillRect/>
          </a:stretch>
        </p:blipFill>
        <p:spPr>
          <a:xfrm>
            <a:off x="9355607" y="4140862"/>
            <a:ext cx="2149264" cy="1298721"/>
          </a:xfrm>
          <a:prstGeom prst="rect">
            <a:avLst/>
          </a:prstGeom>
        </p:spPr>
      </p:pic>
    </p:spTree>
    <p:extLst>
      <p:ext uri="{BB962C8B-B14F-4D97-AF65-F5344CB8AC3E}">
        <p14:creationId xmlns:p14="http://schemas.microsoft.com/office/powerpoint/2010/main" val="3316838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Situation Awareness</a:t>
            </a:r>
            <a:endParaRPr lang="en-GB" sz="4800"/>
          </a:p>
        </p:txBody>
      </p:sp>
    </p:spTree>
    <p:extLst>
      <p:ext uri="{BB962C8B-B14F-4D97-AF65-F5344CB8AC3E}">
        <p14:creationId xmlns:p14="http://schemas.microsoft.com/office/powerpoint/2010/main" val="1879268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Definition</a:t>
            </a:r>
          </a:p>
        </p:txBody>
      </p:sp>
      <p:sp>
        <p:nvSpPr>
          <p:cNvPr id="3" name="Tekstiruutu 2">
            <a:extLst>
              <a:ext uri="{FF2B5EF4-FFF2-40B4-BE49-F238E27FC236}">
                <a16:creationId xmlns:a16="http://schemas.microsoft.com/office/drawing/2014/main" id="{A0B69C4B-123F-4323-AD0E-80644D132C8D}"/>
              </a:ext>
            </a:extLst>
          </p:cNvPr>
          <p:cNvSpPr txBox="1"/>
          <p:nvPr/>
        </p:nvSpPr>
        <p:spPr>
          <a:xfrm>
            <a:off x="4851084" y="252915"/>
            <a:ext cx="6549101" cy="3354765"/>
          </a:xfrm>
          <a:prstGeom prst="rect">
            <a:avLst/>
          </a:prstGeom>
          <a:noFill/>
        </p:spPr>
        <p:txBody>
          <a:bodyPr wrap="none" rtlCol="0">
            <a:spAutoFit/>
          </a:bodyPr>
          <a:lstStyle/>
          <a:p>
            <a:r>
              <a:rPr lang="en-GB" b="1" dirty="0"/>
              <a:t>Wikipedia:</a:t>
            </a:r>
          </a:p>
          <a:p>
            <a:endParaRPr lang="en-GB" b="1" dirty="0"/>
          </a:p>
          <a:p>
            <a:r>
              <a:rPr lang="en-GB" sz="1600" b="1" dirty="0"/>
              <a:t>Situational awareness</a:t>
            </a:r>
            <a:r>
              <a:rPr lang="en-GB" sz="1600" dirty="0"/>
              <a:t> or </a:t>
            </a:r>
            <a:r>
              <a:rPr lang="en-GB" sz="1600" b="1" dirty="0"/>
              <a:t>situation awareness</a:t>
            </a:r>
            <a:r>
              <a:rPr lang="en-GB" sz="1600" dirty="0"/>
              <a:t> (SA) is the perception </a:t>
            </a:r>
          </a:p>
          <a:p>
            <a:r>
              <a:rPr lang="en-GB" sz="1600" dirty="0"/>
              <a:t>of environmental elements and events with respect to time or space, </a:t>
            </a:r>
          </a:p>
          <a:p>
            <a:r>
              <a:rPr lang="en-GB" sz="1600" dirty="0"/>
              <a:t>the comprehension of their meaning, and the projection of their status </a:t>
            </a:r>
          </a:p>
          <a:p>
            <a:r>
              <a:rPr lang="en-GB" sz="1600" dirty="0"/>
              <a:t>after some variable has changed, such as time, or some other variable, </a:t>
            </a:r>
          </a:p>
          <a:p>
            <a:r>
              <a:rPr lang="en-GB" sz="1600" dirty="0"/>
              <a:t>such as a predetermined event. </a:t>
            </a:r>
          </a:p>
          <a:p>
            <a:r>
              <a:rPr lang="en-GB" sz="1600" dirty="0"/>
              <a:t>It is also a field of study concerned with understanding of the environment </a:t>
            </a:r>
          </a:p>
          <a:p>
            <a:r>
              <a:rPr lang="en-GB" sz="1600" dirty="0"/>
              <a:t>critical to decision-makers in complex, dynamic areas from aviation, air </a:t>
            </a:r>
          </a:p>
          <a:p>
            <a:r>
              <a:rPr lang="en-GB" sz="1600" dirty="0"/>
              <a:t>traffic control, ship navigation, power plant operations, military command </a:t>
            </a:r>
          </a:p>
          <a:p>
            <a:r>
              <a:rPr lang="en-GB" sz="1600" dirty="0"/>
              <a:t>and control, and emergency services such as fire fighting and policing; to </a:t>
            </a:r>
          </a:p>
          <a:p>
            <a:r>
              <a:rPr lang="en-GB" sz="1600" dirty="0"/>
              <a:t>more ordinary but nevertheless complex tasks such as driving an automobile</a:t>
            </a:r>
          </a:p>
          <a:p>
            <a:r>
              <a:rPr lang="en-GB" sz="1600" dirty="0"/>
              <a:t>or riding a bicycle.</a:t>
            </a:r>
          </a:p>
        </p:txBody>
      </p:sp>
      <p:pic>
        <p:nvPicPr>
          <p:cNvPr id="4" name="Kuva 3">
            <a:extLst>
              <a:ext uri="{FF2B5EF4-FFF2-40B4-BE49-F238E27FC236}">
                <a16:creationId xmlns:a16="http://schemas.microsoft.com/office/drawing/2014/main" id="{C9B1820F-B121-454E-9A0E-34C1D05D0901}"/>
              </a:ext>
            </a:extLst>
          </p:cNvPr>
          <p:cNvPicPr>
            <a:picLocks noChangeAspect="1"/>
          </p:cNvPicPr>
          <p:nvPr/>
        </p:nvPicPr>
        <p:blipFill>
          <a:blip r:embed="rId2"/>
          <a:stretch>
            <a:fillRect/>
          </a:stretch>
        </p:blipFill>
        <p:spPr>
          <a:xfrm>
            <a:off x="7158654" y="3679239"/>
            <a:ext cx="4153469" cy="2772562"/>
          </a:xfrm>
          <a:prstGeom prst="rect">
            <a:avLst/>
          </a:prstGeom>
        </p:spPr>
      </p:pic>
    </p:spTree>
    <p:extLst>
      <p:ext uri="{BB962C8B-B14F-4D97-AF65-F5344CB8AC3E}">
        <p14:creationId xmlns:p14="http://schemas.microsoft.com/office/powerpoint/2010/main" val="940979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Levels</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357271"/>
            <a:ext cx="6667831" cy="1326689"/>
          </a:xfrm>
        </p:spPr>
        <p:txBody>
          <a:bodyPr>
            <a:normAutofit fontScale="85000" lnSpcReduction="20000"/>
          </a:bodyPr>
          <a:lstStyle/>
          <a:p>
            <a:pPr marL="0" indent="0">
              <a:buNone/>
            </a:pPr>
            <a:r>
              <a:rPr lang="fi-FI" sz="2400" dirty="0" err="1"/>
              <a:t>Endsley’s</a:t>
            </a:r>
            <a:r>
              <a:rPr lang="fi-FI" sz="2400" dirty="0"/>
              <a:t> </a:t>
            </a:r>
            <a:r>
              <a:rPr lang="fi-FI" sz="2400" dirty="0" err="1"/>
              <a:t>model</a:t>
            </a:r>
            <a:r>
              <a:rPr lang="fi-FI" sz="2400" dirty="0"/>
              <a:t>:</a:t>
            </a:r>
          </a:p>
          <a:p>
            <a:pPr marL="514350" indent="-514350">
              <a:buFont typeface="+mj-lt"/>
              <a:buAutoNum type="arabicPeriod"/>
            </a:pPr>
            <a:r>
              <a:rPr lang="fi-FI" sz="2400" dirty="0"/>
              <a:t>P</a:t>
            </a:r>
            <a:r>
              <a:rPr lang="en-GB" sz="2400" dirty="0" err="1"/>
              <a:t>erception</a:t>
            </a:r>
            <a:r>
              <a:rPr lang="en-GB" sz="2400" dirty="0"/>
              <a:t> of the elements in the current situation</a:t>
            </a:r>
          </a:p>
          <a:p>
            <a:pPr marL="514350" indent="-514350">
              <a:buFont typeface="+mj-lt"/>
              <a:buAutoNum type="arabicPeriod"/>
            </a:pPr>
            <a:r>
              <a:rPr lang="en-GB" sz="2400" dirty="0"/>
              <a:t>Comprehension of the current situation</a:t>
            </a:r>
          </a:p>
          <a:p>
            <a:pPr marL="514350" indent="-514350">
              <a:buFont typeface="+mj-lt"/>
              <a:buAutoNum type="arabicPeriod"/>
            </a:pPr>
            <a:r>
              <a:rPr lang="fi-FI" sz="2400" dirty="0"/>
              <a:t>P</a:t>
            </a:r>
            <a:r>
              <a:rPr lang="en-GB" sz="2400" dirty="0" err="1"/>
              <a:t>rojection</a:t>
            </a:r>
            <a:r>
              <a:rPr lang="en-GB" sz="2400" dirty="0"/>
              <a:t> of future status of the situation</a:t>
            </a:r>
            <a:endParaRPr lang="fi-FI" sz="2400" dirty="0"/>
          </a:p>
          <a:p>
            <a:endParaRPr lang="en-GB" dirty="0"/>
          </a:p>
        </p:txBody>
      </p:sp>
      <p:sp>
        <p:nvSpPr>
          <p:cNvPr id="8" name="Suorakulmio 7">
            <a:extLst>
              <a:ext uri="{FF2B5EF4-FFF2-40B4-BE49-F238E27FC236}">
                <a16:creationId xmlns:a16="http://schemas.microsoft.com/office/drawing/2014/main" id="{088AE707-F477-4797-88CC-7C35D1CF12B2}"/>
              </a:ext>
            </a:extLst>
          </p:cNvPr>
          <p:cNvSpPr/>
          <p:nvPr/>
        </p:nvSpPr>
        <p:spPr>
          <a:xfrm>
            <a:off x="4958561" y="6039064"/>
            <a:ext cx="6096000" cy="461665"/>
          </a:xfrm>
          <a:prstGeom prst="rect">
            <a:avLst/>
          </a:prstGeom>
        </p:spPr>
        <p:txBody>
          <a:bodyPr>
            <a:spAutoFit/>
          </a:bodyPr>
          <a:lstStyle/>
          <a:p>
            <a:r>
              <a:rPr lang="en-GB" sz="1200" dirty="0"/>
              <a:t>N. A. Stanton, P. R. G. Chambers, and J. Piggott, “Situational awareness and safety,” Safety Sci., vol. 39, no. 3, pp. 189–204, 2001</a:t>
            </a:r>
          </a:p>
        </p:txBody>
      </p:sp>
      <p:pic>
        <p:nvPicPr>
          <p:cNvPr id="2" name="Kuva 1">
            <a:extLst>
              <a:ext uri="{FF2B5EF4-FFF2-40B4-BE49-F238E27FC236}">
                <a16:creationId xmlns:a16="http://schemas.microsoft.com/office/drawing/2014/main" id="{628AF9B6-5058-44B4-8E26-3CCC6334C3F6}"/>
              </a:ext>
            </a:extLst>
          </p:cNvPr>
          <p:cNvPicPr>
            <a:picLocks noChangeAspect="1"/>
          </p:cNvPicPr>
          <p:nvPr/>
        </p:nvPicPr>
        <p:blipFill>
          <a:blip r:embed="rId2"/>
          <a:stretch>
            <a:fillRect/>
          </a:stretch>
        </p:blipFill>
        <p:spPr>
          <a:xfrm>
            <a:off x="5026188" y="2396962"/>
            <a:ext cx="3400425" cy="1914525"/>
          </a:xfrm>
          <a:prstGeom prst="rect">
            <a:avLst/>
          </a:prstGeom>
        </p:spPr>
      </p:pic>
      <p:pic>
        <p:nvPicPr>
          <p:cNvPr id="6" name="Kuva 5">
            <a:extLst>
              <a:ext uri="{FF2B5EF4-FFF2-40B4-BE49-F238E27FC236}">
                <a16:creationId xmlns:a16="http://schemas.microsoft.com/office/drawing/2014/main" id="{05C5721B-E70B-4ABD-B239-24B4BE2B3043}"/>
              </a:ext>
            </a:extLst>
          </p:cNvPr>
          <p:cNvPicPr>
            <a:picLocks noChangeAspect="1"/>
          </p:cNvPicPr>
          <p:nvPr/>
        </p:nvPicPr>
        <p:blipFill>
          <a:blip r:embed="rId3"/>
          <a:stretch>
            <a:fillRect/>
          </a:stretch>
        </p:blipFill>
        <p:spPr>
          <a:xfrm>
            <a:off x="7787806" y="3612863"/>
            <a:ext cx="3390900" cy="1866900"/>
          </a:xfrm>
          <a:prstGeom prst="rect">
            <a:avLst/>
          </a:prstGeom>
        </p:spPr>
      </p:pic>
    </p:spTree>
    <p:extLst>
      <p:ext uri="{BB962C8B-B14F-4D97-AF65-F5344CB8AC3E}">
        <p14:creationId xmlns:p14="http://schemas.microsoft.com/office/powerpoint/2010/main" val="160644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289373"/>
            <a:ext cx="6667831" cy="530137"/>
          </a:xfrm>
        </p:spPr>
        <p:txBody>
          <a:bodyPr>
            <a:normAutofit/>
          </a:bodyPr>
          <a:lstStyle/>
          <a:p>
            <a:pPr marL="0" indent="0">
              <a:buNone/>
            </a:pPr>
            <a:r>
              <a:rPr lang="fi-FI" sz="2400" dirty="0"/>
              <a:t>P</a:t>
            </a:r>
            <a:r>
              <a:rPr lang="en-GB" sz="2400" dirty="0" err="1"/>
              <a:t>erception</a:t>
            </a:r>
            <a:r>
              <a:rPr lang="en-GB" sz="2400" dirty="0"/>
              <a:t> of the elements in the current situation</a:t>
            </a:r>
          </a:p>
        </p:txBody>
      </p:sp>
      <p:pic>
        <p:nvPicPr>
          <p:cNvPr id="9" name="Kuva 8">
            <a:extLst>
              <a:ext uri="{FF2B5EF4-FFF2-40B4-BE49-F238E27FC236}">
                <a16:creationId xmlns:a16="http://schemas.microsoft.com/office/drawing/2014/main" id="{5235F2D2-FB7F-4F4C-8D2D-DB4A2D511DD0}"/>
              </a:ext>
            </a:extLst>
          </p:cNvPr>
          <p:cNvPicPr>
            <a:picLocks noChangeAspect="1"/>
          </p:cNvPicPr>
          <p:nvPr/>
        </p:nvPicPr>
        <p:blipFill>
          <a:blip r:embed="rId2"/>
          <a:stretch>
            <a:fillRect/>
          </a:stretch>
        </p:blipFill>
        <p:spPr>
          <a:xfrm>
            <a:off x="4977889" y="1230295"/>
            <a:ext cx="4581232" cy="2602228"/>
          </a:xfrm>
          <a:prstGeom prst="rect">
            <a:avLst/>
          </a:prstGeom>
        </p:spPr>
      </p:pic>
      <p:sp>
        <p:nvSpPr>
          <p:cNvPr id="3" name="Tekstiruutu 2">
            <a:extLst>
              <a:ext uri="{FF2B5EF4-FFF2-40B4-BE49-F238E27FC236}">
                <a16:creationId xmlns:a16="http://schemas.microsoft.com/office/drawing/2014/main" id="{E0B23D2D-5AF3-46EA-9F67-2CAE5C018DB4}"/>
              </a:ext>
            </a:extLst>
          </p:cNvPr>
          <p:cNvSpPr txBox="1"/>
          <p:nvPr/>
        </p:nvSpPr>
        <p:spPr>
          <a:xfrm>
            <a:off x="4958561" y="4476834"/>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
        <p:nvSpPr>
          <p:cNvPr id="12" name="Tekstiruutu 11">
            <a:extLst>
              <a:ext uri="{FF2B5EF4-FFF2-40B4-BE49-F238E27FC236}">
                <a16:creationId xmlns:a16="http://schemas.microsoft.com/office/drawing/2014/main" id="{44A7EE4C-6D7A-4C8C-9686-49E4EE5A2A56}"/>
              </a:ext>
            </a:extLst>
          </p:cNvPr>
          <p:cNvSpPr txBox="1"/>
          <p:nvPr/>
        </p:nvSpPr>
        <p:spPr>
          <a:xfrm>
            <a:off x="9743776" y="1201796"/>
            <a:ext cx="1874665" cy="2694335"/>
          </a:xfrm>
          <a:prstGeom prst="rect">
            <a:avLst/>
          </a:prstGeom>
          <a:noFill/>
        </p:spPr>
        <p:txBody>
          <a:bodyPr wrap="square" rtlCol="0">
            <a:spAutoFit/>
          </a:bodyPr>
          <a:lstStyle/>
          <a:p>
            <a:r>
              <a:rPr lang="fi-FI" sz="1400" dirty="0"/>
              <a:t>Object </a:t>
            </a:r>
            <a:r>
              <a:rPr lang="fi-FI" sz="1400" dirty="0" err="1"/>
              <a:t>detection</a:t>
            </a:r>
            <a:endParaRPr lang="fi-FI" sz="1400" dirty="0"/>
          </a:p>
          <a:p>
            <a:endParaRPr lang="fi-FI" sz="1400" dirty="0"/>
          </a:p>
          <a:p>
            <a:r>
              <a:rPr lang="fi-FI" sz="1400" dirty="0" err="1"/>
              <a:t>Algorithms</a:t>
            </a:r>
            <a:r>
              <a:rPr lang="fi-FI" sz="1400" dirty="0"/>
              <a:t>:</a:t>
            </a:r>
          </a:p>
          <a:p>
            <a:pPr marL="285750" indent="-285750">
              <a:buFont typeface="Arial" panose="020B0604020202020204" pitchFamily="34" charset="0"/>
              <a:buChar char="•"/>
            </a:pPr>
            <a:r>
              <a:rPr lang="fi-FI" sz="1400" dirty="0" err="1"/>
              <a:t>Faster</a:t>
            </a:r>
            <a:r>
              <a:rPr lang="fi-FI" sz="1400" dirty="0"/>
              <a:t> R-CNN</a:t>
            </a:r>
          </a:p>
          <a:p>
            <a:pPr marL="285750" indent="-285750">
              <a:buFont typeface="Arial" panose="020B0604020202020204" pitchFamily="34" charset="0"/>
              <a:buChar char="•"/>
            </a:pPr>
            <a:r>
              <a:rPr lang="fi-FI" sz="1400" dirty="0"/>
              <a:t>YOLO</a:t>
            </a:r>
          </a:p>
          <a:p>
            <a:pPr marL="285750" indent="-285750">
              <a:buFont typeface="Arial" panose="020B0604020202020204" pitchFamily="34" charset="0"/>
              <a:buChar char="•"/>
            </a:pPr>
            <a:r>
              <a:rPr lang="fi-FI" sz="1400" dirty="0"/>
              <a:t>SSD</a:t>
            </a:r>
          </a:p>
          <a:p>
            <a:pPr marL="285750" indent="-285750">
              <a:buFont typeface="Arial" panose="020B0604020202020204" pitchFamily="34" charset="0"/>
              <a:buChar char="•"/>
            </a:pPr>
            <a:r>
              <a:rPr lang="fi-FI" sz="1400" dirty="0"/>
              <a:t>…</a:t>
            </a:r>
          </a:p>
          <a:p>
            <a:pPr marL="285750" indent="-285750">
              <a:buFont typeface="Arial" panose="020B0604020202020204" pitchFamily="34" charset="0"/>
              <a:buChar char="•"/>
            </a:pPr>
            <a:endParaRPr lang="fi-FI" sz="1400" dirty="0"/>
          </a:p>
          <a:p>
            <a:r>
              <a:rPr lang="fi-FI" sz="1400" dirty="0"/>
              <a:t>Output</a:t>
            </a:r>
          </a:p>
          <a:p>
            <a:pPr marL="342900" indent="-342900">
              <a:buFont typeface="Arial" panose="020B0604020202020204" pitchFamily="34" charset="0"/>
              <a:buChar char="•"/>
            </a:pPr>
            <a:r>
              <a:rPr lang="fi-FI" sz="1400" dirty="0" err="1"/>
              <a:t>Classification</a:t>
            </a:r>
            <a:endParaRPr lang="fi-FI" sz="1400" dirty="0"/>
          </a:p>
          <a:p>
            <a:pPr marL="342900" indent="-342900">
              <a:buFont typeface="Arial" panose="020B0604020202020204" pitchFamily="34" charset="0"/>
              <a:buChar char="•"/>
            </a:pPr>
            <a:r>
              <a:rPr lang="fi-FI" sz="1400" dirty="0" err="1"/>
              <a:t>Bounding</a:t>
            </a:r>
            <a:r>
              <a:rPr lang="fi-FI" sz="1400" dirty="0"/>
              <a:t> box</a:t>
            </a:r>
          </a:p>
          <a:p>
            <a:pPr marL="342900" indent="-342900">
              <a:buFont typeface="Arial" panose="020B0604020202020204" pitchFamily="34" charset="0"/>
              <a:buChar char="•"/>
            </a:pPr>
            <a:r>
              <a:rPr lang="fi-FI" sz="1400" dirty="0" err="1"/>
              <a:t>Reliability</a:t>
            </a:r>
            <a:r>
              <a:rPr lang="fi-FI" sz="1400" dirty="0"/>
              <a:t> </a:t>
            </a:r>
            <a:r>
              <a:rPr lang="fi-FI" sz="1400" dirty="0" err="1"/>
              <a:t>index</a:t>
            </a:r>
            <a:endParaRPr lang="en-GB" sz="1400" dirty="0"/>
          </a:p>
        </p:txBody>
      </p:sp>
    </p:spTree>
    <p:extLst>
      <p:ext uri="{BB962C8B-B14F-4D97-AF65-F5344CB8AC3E}">
        <p14:creationId xmlns:p14="http://schemas.microsoft.com/office/powerpoint/2010/main" val="2248031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Comprehension of the current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pic>
        <p:nvPicPr>
          <p:cNvPr id="8" name="Kuva 7">
            <a:extLst>
              <a:ext uri="{FF2B5EF4-FFF2-40B4-BE49-F238E27FC236}">
                <a16:creationId xmlns:a16="http://schemas.microsoft.com/office/drawing/2014/main" id="{C9D121AA-A20A-49B4-BC31-0E99E58DC1C2}"/>
              </a:ext>
            </a:extLst>
          </p:cNvPr>
          <p:cNvPicPr>
            <a:picLocks noChangeAspect="1"/>
          </p:cNvPicPr>
          <p:nvPr/>
        </p:nvPicPr>
        <p:blipFill>
          <a:blip r:embed="rId2"/>
          <a:stretch>
            <a:fillRect/>
          </a:stretch>
        </p:blipFill>
        <p:spPr>
          <a:xfrm>
            <a:off x="5057103" y="915021"/>
            <a:ext cx="3400425" cy="1914525"/>
          </a:xfrm>
          <a:prstGeom prst="rect">
            <a:avLst/>
          </a:prstGeom>
        </p:spPr>
      </p:pic>
      <p:pic>
        <p:nvPicPr>
          <p:cNvPr id="10" name="Kuva 9">
            <a:extLst>
              <a:ext uri="{FF2B5EF4-FFF2-40B4-BE49-F238E27FC236}">
                <a16:creationId xmlns:a16="http://schemas.microsoft.com/office/drawing/2014/main" id="{66CDEF24-7067-40E1-81EC-4BBCFFBED4CE}"/>
              </a:ext>
            </a:extLst>
          </p:cNvPr>
          <p:cNvPicPr>
            <a:picLocks noChangeAspect="1"/>
          </p:cNvPicPr>
          <p:nvPr/>
        </p:nvPicPr>
        <p:blipFill>
          <a:blip r:embed="rId3"/>
          <a:stretch>
            <a:fillRect/>
          </a:stretch>
        </p:blipFill>
        <p:spPr>
          <a:xfrm>
            <a:off x="5934262" y="1296035"/>
            <a:ext cx="3390900" cy="1866900"/>
          </a:xfrm>
          <a:prstGeom prst="rect">
            <a:avLst/>
          </a:prstGeom>
        </p:spPr>
      </p:pic>
      <p:pic>
        <p:nvPicPr>
          <p:cNvPr id="8194" name="Picture 2" descr="Image result for 3d coordinates camera">
            <a:extLst>
              <a:ext uri="{FF2B5EF4-FFF2-40B4-BE49-F238E27FC236}">
                <a16:creationId xmlns:a16="http://schemas.microsoft.com/office/drawing/2014/main" id="{3BCDC5C8-CCFF-4F10-B699-632FD5EE31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6593" y="1889460"/>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kalman filter">
            <a:extLst>
              <a:ext uri="{FF2B5EF4-FFF2-40B4-BE49-F238E27FC236}">
                <a16:creationId xmlns:a16="http://schemas.microsoft.com/office/drawing/2014/main" id="{DEBA924C-B7EC-4EE4-9A36-8041976B76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8351" y="3429000"/>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lated image">
            <a:extLst>
              <a:ext uri="{FF2B5EF4-FFF2-40B4-BE49-F238E27FC236}">
                <a16:creationId xmlns:a16="http://schemas.microsoft.com/office/drawing/2014/main" id="{E94D65A8-4753-40F1-8D92-2B02080919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7103" y="3508858"/>
            <a:ext cx="2180572" cy="1071910"/>
          </a:xfrm>
          <a:prstGeom prst="rect">
            <a:avLst/>
          </a:prstGeom>
          <a:noFill/>
          <a:extLst>
            <a:ext uri="{909E8E84-426E-40DD-AFC4-6F175D3DCCD1}">
              <a14:hiddenFill xmlns:a14="http://schemas.microsoft.com/office/drawing/2010/main">
                <a:solidFill>
                  <a:srgbClr val="FFFFFF"/>
                </a:solidFill>
              </a14:hiddenFill>
            </a:ext>
          </a:extLst>
        </p:spPr>
      </p:pic>
      <p:sp>
        <p:nvSpPr>
          <p:cNvPr id="13" name="Tekstiruutu 12">
            <a:extLst>
              <a:ext uri="{FF2B5EF4-FFF2-40B4-BE49-F238E27FC236}">
                <a16:creationId xmlns:a16="http://schemas.microsoft.com/office/drawing/2014/main" id="{A8ABAFB9-6AD4-4A62-A7D5-E77BF7966C17}"/>
              </a:ext>
            </a:extLst>
          </p:cNvPr>
          <p:cNvSpPr txBox="1"/>
          <p:nvPr/>
        </p:nvSpPr>
        <p:spPr>
          <a:xfrm>
            <a:off x="7265042" y="3613339"/>
            <a:ext cx="957313" cy="1077218"/>
          </a:xfrm>
          <a:prstGeom prst="rect">
            <a:avLst/>
          </a:prstGeom>
          <a:noFill/>
        </p:spPr>
        <p:txBody>
          <a:bodyPr wrap="none" rtlCol="0">
            <a:spAutoFit/>
          </a:bodyPr>
          <a:lstStyle/>
          <a:p>
            <a:r>
              <a:rPr lang="fi-FI" sz="800" dirty="0" err="1"/>
              <a:t>Algorithms</a:t>
            </a:r>
            <a:r>
              <a:rPr lang="fi-FI" sz="800" dirty="0"/>
              <a:t>:</a:t>
            </a:r>
          </a:p>
          <a:p>
            <a:pPr marL="171450" indent="-171450">
              <a:buFont typeface="Arial" panose="020B0604020202020204" pitchFamily="34" charset="0"/>
              <a:buChar char="•"/>
            </a:pPr>
            <a:r>
              <a:rPr lang="fi-FI" sz="800" dirty="0"/>
              <a:t>BOOSTING</a:t>
            </a:r>
          </a:p>
          <a:p>
            <a:pPr marL="171450" indent="-171450">
              <a:buFont typeface="Arial" panose="020B0604020202020204" pitchFamily="34" charset="0"/>
              <a:buChar char="•"/>
            </a:pPr>
            <a:r>
              <a:rPr lang="fi-FI" sz="800" dirty="0"/>
              <a:t>MIL</a:t>
            </a:r>
          </a:p>
          <a:p>
            <a:pPr marL="171450" indent="-171450">
              <a:buFont typeface="Arial" panose="020B0604020202020204" pitchFamily="34" charset="0"/>
              <a:buChar char="•"/>
            </a:pPr>
            <a:r>
              <a:rPr lang="fi-FI" sz="800" dirty="0"/>
              <a:t>KCF</a:t>
            </a:r>
          </a:p>
          <a:p>
            <a:pPr marL="171450" indent="-171450">
              <a:buFont typeface="Arial" panose="020B0604020202020204" pitchFamily="34" charset="0"/>
              <a:buChar char="•"/>
            </a:pPr>
            <a:r>
              <a:rPr lang="fi-FI" sz="800" dirty="0"/>
              <a:t>TLD</a:t>
            </a:r>
          </a:p>
          <a:p>
            <a:pPr marL="171450" indent="-171450">
              <a:buFont typeface="Arial" panose="020B0604020202020204" pitchFamily="34" charset="0"/>
              <a:buChar char="•"/>
            </a:pPr>
            <a:r>
              <a:rPr lang="fi-FI" sz="800" dirty="0"/>
              <a:t>MEDIANFLOW</a:t>
            </a:r>
          </a:p>
          <a:p>
            <a:pPr marL="171450" indent="-171450">
              <a:buFont typeface="Arial" panose="020B0604020202020204" pitchFamily="34" charset="0"/>
              <a:buChar char="•"/>
            </a:pPr>
            <a:r>
              <a:rPr lang="fi-FI" sz="800" dirty="0"/>
              <a:t>GOTURN</a:t>
            </a:r>
          </a:p>
          <a:p>
            <a:pPr marL="171450" indent="-171450">
              <a:buFont typeface="Arial" panose="020B0604020202020204" pitchFamily="34" charset="0"/>
              <a:buChar char="•"/>
            </a:pPr>
            <a:r>
              <a:rPr lang="fi-FI" sz="800" dirty="0"/>
              <a:t>…</a:t>
            </a:r>
            <a:endParaRPr lang="en-GB" sz="800" dirty="0"/>
          </a:p>
        </p:txBody>
      </p:sp>
      <p:pic>
        <p:nvPicPr>
          <p:cNvPr id="14" name="Kuva 13">
            <a:extLst>
              <a:ext uri="{FF2B5EF4-FFF2-40B4-BE49-F238E27FC236}">
                <a16:creationId xmlns:a16="http://schemas.microsoft.com/office/drawing/2014/main" id="{CD8AA006-6D15-464E-BE69-A9BFB890349A}"/>
              </a:ext>
            </a:extLst>
          </p:cNvPr>
          <p:cNvPicPr>
            <a:picLocks noChangeAspect="1"/>
          </p:cNvPicPr>
          <p:nvPr/>
        </p:nvPicPr>
        <p:blipFill>
          <a:blip r:embed="rId7"/>
          <a:stretch>
            <a:fillRect/>
          </a:stretch>
        </p:blipFill>
        <p:spPr>
          <a:xfrm>
            <a:off x="10004563" y="732671"/>
            <a:ext cx="1504382" cy="983998"/>
          </a:xfrm>
          <a:prstGeom prst="rect">
            <a:avLst/>
          </a:prstGeom>
        </p:spPr>
      </p:pic>
    </p:spTree>
    <p:extLst>
      <p:ext uri="{BB962C8B-B14F-4D97-AF65-F5344CB8AC3E}">
        <p14:creationId xmlns:p14="http://schemas.microsoft.com/office/powerpoint/2010/main" val="2060611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Projection of future status of the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third and highest level of SA involves the ability to project the future actions of the elements in the environment. Level 3 SA is achieved through knowledge of the status and dynamics of the elements and comprehension of the situation (Levels 1 and 2 SA), and then extrapolating this information forward in time to determine how it will affect future states of the operational environment.”</a:t>
            </a:r>
          </a:p>
        </p:txBody>
      </p:sp>
      <p:pic>
        <p:nvPicPr>
          <p:cNvPr id="2" name="Kuva 1">
            <a:extLst>
              <a:ext uri="{FF2B5EF4-FFF2-40B4-BE49-F238E27FC236}">
                <a16:creationId xmlns:a16="http://schemas.microsoft.com/office/drawing/2014/main" id="{6417DAA9-EBC6-4C70-8E38-DBDBC51CAEC4}"/>
              </a:ext>
            </a:extLst>
          </p:cNvPr>
          <p:cNvPicPr>
            <a:picLocks noChangeAspect="1"/>
          </p:cNvPicPr>
          <p:nvPr/>
        </p:nvPicPr>
        <p:blipFill>
          <a:blip r:embed="rId2"/>
          <a:stretch>
            <a:fillRect/>
          </a:stretch>
        </p:blipFill>
        <p:spPr>
          <a:xfrm>
            <a:off x="5168422" y="1901842"/>
            <a:ext cx="1880036" cy="1392901"/>
          </a:xfrm>
          <a:prstGeom prst="rect">
            <a:avLst/>
          </a:prstGeom>
        </p:spPr>
      </p:pic>
      <p:sp>
        <p:nvSpPr>
          <p:cNvPr id="4" name="Nuoli: Oikea 3">
            <a:extLst>
              <a:ext uri="{FF2B5EF4-FFF2-40B4-BE49-F238E27FC236}">
                <a16:creationId xmlns:a16="http://schemas.microsoft.com/office/drawing/2014/main" id="{C0D5C2A1-748A-4DB3-B6EE-E6E8039E71BB}"/>
              </a:ext>
            </a:extLst>
          </p:cNvPr>
          <p:cNvSpPr/>
          <p:nvPr/>
        </p:nvSpPr>
        <p:spPr>
          <a:xfrm>
            <a:off x="7604688" y="2012549"/>
            <a:ext cx="1359673" cy="8905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Suorakulmio 10">
            <a:extLst>
              <a:ext uri="{FF2B5EF4-FFF2-40B4-BE49-F238E27FC236}">
                <a16:creationId xmlns:a16="http://schemas.microsoft.com/office/drawing/2014/main" id="{3747E0B0-9970-401F-88D7-FDF3F362613C}"/>
              </a:ext>
            </a:extLst>
          </p:cNvPr>
          <p:cNvSpPr/>
          <p:nvPr/>
        </p:nvSpPr>
        <p:spPr>
          <a:xfrm>
            <a:off x="9370947" y="2073559"/>
            <a:ext cx="2146852" cy="69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Language</a:t>
            </a:r>
            <a:endParaRPr lang="en-GB" dirty="0"/>
          </a:p>
        </p:txBody>
      </p:sp>
    </p:spTree>
    <p:extLst>
      <p:ext uri="{BB962C8B-B14F-4D97-AF65-F5344CB8AC3E}">
        <p14:creationId xmlns:p14="http://schemas.microsoft.com/office/powerpoint/2010/main" val="553024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enables prediction</a:t>
            </a:r>
          </a:p>
        </p:txBody>
      </p:sp>
      <p:pic>
        <p:nvPicPr>
          <p:cNvPr id="4098" name="Picture 2" descr="Image result for predict crash">
            <a:hlinkClick r:id="rId2"/>
            <a:extLst>
              <a:ext uri="{FF2B5EF4-FFF2-40B4-BE49-F238E27FC236}">
                <a16:creationId xmlns:a16="http://schemas.microsoft.com/office/drawing/2014/main" id="{9F906856-9B59-4289-B1DA-D9C9F5761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915" y="1434547"/>
            <a:ext cx="7091386" cy="398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422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pic>
        <p:nvPicPr>
          <p:cNvPr id="41" name="Kuva 40">
            <a:hlinkClick r:id="rId2"/>
            <a:extLst>
              <a:ext uri="{FF2B5EF4-FFF2-40B4-BE49-F238E27FC236}">
                <a16:creationId xmlns:a16="http://schemas.microsoft.com/office/drawing/2014/main" id="{A1136D03-8D60-4585-A239-04AEC0869554}"/>
              </a:ext>
            </a:extLst>
          </p:cNvPr>
          <p:cNvPicPr>
            <a:picLocks noChangeAspect="1"/>
          </p:cNvPicPr>
          <p:nvPr/>
        </p:nvPicPr>
        <p:blipFill>
          <a:blip r:embed="rId3"/>
          <a:stretch>
            <a:fillRect/>
          </a:stretch>
        </p:blipFill>
        <p:spPr>
          <a:xfrm>
            <a:off x="5138834" y="853915"/>
            <a:ext cx="6551169" cy="4894288"/>
          </a:xfrm>
          <a:prstGeom prst="rect">
            <a:avLst/>
          </a:prstGeom>
        </p:spPr>
      </p:pic>
    </p:spTree>
    <p:extLst>
      <p:ext uri="{BB962C8B-B14F-4D97-AF65-F5344CB8AC3E}">
        <p14:creationId xmlns:p14="http://schemas.microsoft.com/office/powerpoint/2010/main" val="3000183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32" name="Tekstiruutu 31">
            <a:extLst>
              <a:ext uri="{FF2B5EF4-FFF2-40B4-BE49-F238E27FC236}">
                <a16:creationId xmlns:a16="http://schemas.microsoft.com/office/drawing/2014/main" id="{7D29877D-8FD9-498F-833A-069FAB1C3960}"/>
              </a:ext>
            </a:extLst>
          </p:cNvPr>
          <p:cNvSpPr txBox="1"/>
          <p:nvPr/>
        </p:nvSpPr>
        <p:spPr>
          <a:xfrm>
            <a:off x="5231959" y="169055"/>
            <a:ext cx="955133" cy="461665"/>
          </a:xfrm>
          <a:prstGeom prst="rect">
            <a:avLst/>
          </a:prstGeom>
          <a:noFill/>
        </p:spPr>
        <p:txBody>
          <a:bodyPr wrap="none" rtlCol="0">
            <a:spAutoFit/>
          </a:bodyPr>
          <a:lstStyle/>
          <a:p>
            <a:r>
              <a:rPr lang="fi-FI" sz="2400" dirty="0" err="1"/>
              <a:t>Result</a:t>
            </a:r>
            <a:endParaRPr lang="en-GB" sz="2400" dirty="0"/>
          </a:p>
        </p:txBody>
      </p:sp>
      <p:sp>
        <p:nvSpPr>
          <p:cNvPr id="3" name="Tekstiruutu 2">
            <a:extLst>
              <a:ext uri="{FF2B5EF4-FFF2-40B4-BE49-F238E27FC236}">
                <a16:creationId xmlns:a16="http://schemas.microsoft.com/office/drawing/2014/main" id="{EB776297-B878-459E-96CA-BC9154334040}"/>
              </a:ext>
            </a:extLst>
          </p:cNvPr>
          <p:cNvSpPr txBox="1"/>
          <p:nvPr/>
        </p:nvSpPr>
        <p:spPr>
          <a:xfrm>
            <a:off x="5231958" y="1232454"/>
            <a:ext cx="2194559" cy="2308324"/>
          </a:xfrm>
          <a:prstGeom prst="rect">
            <a:avLst/>
          </a:prstGeom>
          <a:noFill/>
        </p:spPr>
        <p:txBody>
          <a:bodyPr wrap="square" rtlCol="0">
            <a:spAutoFit/>
          </a:bodyPr>
          <a:lstStyle/>
          <a:p>
            <a:r>
              <a:rPr lang="fi-FI" b="1" dirty="0" err="1"/>
              <a:t>Detected</a:t>
            </a:r>
            <a:r>
              <a:rPr lang="fi-FI" b="1" dirty="0"/>
              <a:t> </a:t>
            </a:r>
            <a:r>
              <a:rPr lang="fi-FI" b="1" dirty="0" err="1"/>
              <a:t>object</a:t>
            </a:r>
            <a:endParaRPr lang="fi-FI" b="1" dirty="0"/>
          </a:p>
          <a:p>
            <a:pPr marL="742950" lvl="1" indent="-285750">
              <a:buFont typeface="Arial" panose="020B0604020202020204" pitchFamily="34" charset="0"/>
              <a:buChar char="•"/>
            </a:pPr>
            <a:r>
              <a:rPr lang="fi-FI" dirty="0" err="1"/>
              <a:t>x_min</a:t>
            </a:r>
            <a:endParaRPr lang="fi-FI" dirty="0"/>
          </a:p>
          <a:p>
            <a:pPr marL="742950" lvl="1" indent="-285750">
              <a:buFont typeface="Arial" panose="020B0604020202020204" pitchFamily="34" charset="0"/>
              <a:buChar char="•"/>
            </a:pPr>
            <a:r>
              <a:rPr lang="fi-FI" dirty="0" err="1"/>
              <a:t>x_max</a:t>
            </a:r>
            <a:endParaRPr lang="fi-FI" dirty="0"/>
          </a:p>
          <a:p>
            <a:pPr marL="742950" lvl="1" indent="-285750">
              <a:buFont typeface="Arial" panose="020B0604020202020204" pitchFamily="34" charset="0"/>
              <a:buChar char="•"/>
            </a:pPr>
            <a:r>
              <a:rPr lang="fi-FI" dirty="0" err="1"/>
              <a:t>y_min</a:t>
            </a:r>
            <a:endParaRPr lang="fi-FI" dirty="0"/>
          </a:p>
          <a:p>
            <a:pPr marL="742950" lvl="1" indent="-285750">
              <a:buFont typeface="Arial" panose="020B0604020202020204" pitchFamily="34" charset="0"/>
              <a:buChar char="•"/>
            </a:pPr>
            <a:r>
              <a:rPr lang="fi-FI" dirty="0" err="1"/>
              <a:t>y_max</a:t>
            </a:r>
            <a:endParaRPr lang="fi-FI" dirty="0"/>
          </a:p>
          <a:p>
            <a:pPr marL="742950" lvl="1" indent="-285750">
              <a:buFont typeface="Arial" panose="020B0604020202020204" pitchFamily="34" charset="0"/>
              <a:buChar char="•"/>
            </a:pPr>
            <a:r>
              <a:rPr lang="fi-FI" dirty="0" err="1"/>
              <a:t>class</a:t>
            </a:r>
            <a:endParaRPr lang="fi-FI" dirty="0"/>
          </a:p>
          <a:p>
            <a:pPr marL="742950" lvl="1" indent="-285750">
              <a:buFont typeface="Arial" panose="020B0604020202020204" pitchFamily="34" charset="0"/>
              <a:buChar char="•"/>
            </a:pPr>
            <a:r>
              <a:rPr lang="fi-FI" dirty="0" err="1"/>
              <a:t>confidence</a:t>
            </a:r>
            <a:endParaRPr lang="fi-FI" dirty="0"/>
          </a:p>
          <a:p>
            <a:pPr marL="742950" lvl="1" indent="-285750">
              <a:buFont typeface="Arial" panose="020B0604020202020204" pitchFamily="34" charset="0"/>
              <a:buChar char="•"/>
            </a:pPr>
            <a:r>
              <a:rPr lang="fi-FI" i="1" dirty="0" err="1"/>
              <a:t>appearance</a:t>
            </a:r>
            <a:r>
              <a:rPr lang="fi-FI" i="1" dirty="0"/>
              <a:t> ?</a:t>
            </a:r>
            <a:endParaRPr lang="en-GB" i="1" dirty="0"/>
          </a:p>
        </p:txBody>
      </p:sp>
      <p:pic>
        <p:nvPicPr>
          <p:cNvPr id="6" name="Kuva 5">
            <a:extLst>
              <a:ext uri="{FF2B5EF4-FFF2-40B4-BE49-F238E27FC236}">
                <a16:creationId xmlns:a16="http://schemas.microsoft.com/office/drawing/2014/main" id="{DC6E3D07-0574-477C-AA32-A5E35B84E618}"/>
              </a:ext>
            </a:extLst>
          </p:cNvPr>
          <p:cNvPicPr>
            <a:picLocks noChangeAspect="1"/>
          </p:cNvPicPr>
          <p:nvPr/>
        </p:nvPicPr>
        <p:blipFill>
          <a:blip r:embed="rId2"/>
          <a:stretch>
            <a:fillRect/>
          </a:stretch>
        </p:blipFill>
        <p:spPr>
          <a:xfrm>
            <a:off x="7735606" y="1232454"/>
            <a:ext cx="3849446" cy="2000917"/>
          </a:xfrm>
          <a:prstGeom prst="rect">
            <a:avLst/>
          </a:prstGeom>
        </p:spPr>
      </p:pic>
      <p:pic>
        <p:nvPicPr>
          <p:cNvPr id="8" name="Kuva 7">
            <a:extLst>
              <a:ext uri="{FF2B5EF4-FFF2-40B4-BE49-F238E27FC236}">
                <a16:creationId xmlns:a16="http://schemas.microsoft.com/office/drawing/2014/main" id="{667B80D0-7286-4BC2-8DF4-B3319FE45771}"/>
              </a:ext>
            </a:extLst>
          </p:cNvPr>
          <p:cNvPicPr>
            <a:picLocks noChangeAspect="1"/>
          </p:cNvPicPr>
          <p:nvPr/>
        </p:nvPicPr>
        <p:blipFill>
          <a:blip r:embed="rId3"/>
          <a:stretch>
            <a:fillRect/>
          </a:stretch>
        </p:blipFill>
        <p:spPr>
          <a:xfrm>
            <a:off x="5169225" y="4053392"/>
            <a:ext cx="4707171" cy="760665"/>
          </a:xfrm>
          <a:prstGeom prst="rect">
            <a:avLst/>
          </a:prstGeom>
        </p:spPr>
      </p:pic>
      <p:sp>
        <p:nvSpPr>
          <p:cNvPr id="11" name="Tekstiruutu 10">
            <a:extLst>
              <a:ext uri="{FF2B5EF4-FFF2-40B4-BE49-F238E27FC236}">
                <a16:creationId xmlns:a16="http://schemas.microsoft.com/office/drawing/2014/main" id="{3F2B2D3D-89E6-4AF2-9238-9F9EA6A65DC6}"/>
              </a:ext>
            </a:extLst>
          </p:cNvPr>
          <p:cNvSpPr txBox="1"/>
          <p:nvPr/>
        </p:nvSpPr>
        <p:spPr>
          <a:xfrm>
            <a:off x="5231958" y="5338596"/>
            <a:ext cx="3909340" cy="1077218"/>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express </a:t>
            </a:r>
            <a:r>
              <a:rPr lang="fi-FI" sz="1600" dirty="0" err="1">
                <a:solidFill>
                  <a:srgbClr val="FF0000"/>
                </a:solidFill>
              </a:rPr>
              <a:t>appearance</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Color</a:t>
            </a:r>
            <a:r>
              <a:rPr lang="fi-FI" sz="1600" dirty="0">
                <a:solidFill>
                  <a:srgbClr val="FF0000"/>
                </a:solidFill>
              </a:rPr>
              <a:t> </a:t>
            </a:r>
            <a:r>
              <a:rPr lang="fi-FI" sz="1600" dirty="0" err="1">
                <a:solidFill>
                  <a:srgbClr val="FF0000"/>
                </a:solidFill>
              </a:rPr>
              <a:t>histogram</a:t>
            </a:r>
            <a:endParaRPr lang="fi-FI" sz="1600" dirty="0">
              <a:solidFill>
                <a:srgbClr val="FF0000"/>
              </a:solidFill>
            </a:endParaRPr>
          </a:p>
          <a:p>
            <a:pPr marL="285750" indent="-285750">
              <a:buFont typeface="Arial" panose="020B0604020202020204" pitchFamily="34" charset="0"/>
              <a:buChar char="•"/>
            </a:pPr>
            <a:r>
              <a:rPr lang="fi-FI" sz="1600" dirty="0" err="1">
                <a:solidFill>
                  <a:srgbClr val="FF0000"/>
                </a:solidFill>
              </a:rPr>
              <a:t>Histogram</a:t>
            </a:r>
            <a:r>
              <a:rPr lang="fi-FI" sz="1600" dirty="0">
                <a:solidFill>
                  <a:srgbClr val="FF0000"/>
                </a:solidFill>
              </a:rPr>
              <a:t> of </a:t>
            </a:r>
            <a:r>
              <a:rPr lang="fi-FI" sz="1600" dirty="0" err="1">
                <a:solidFill>
                  <a:srgbClr val="FF0000"/>
                </a:solidFill>
              </a:rPr>
              <a:t>gradients</a:t>
            </a:r>
            <a:endParaRPr lang="fi-FI" sz="1600" dirty="0">
              <a:solidFill>
                <a:srgbClr val="FF0000"/>
              </a:solidFill>
            </a:endParaRPr>
          </a:p>
          <a:p>
            <a:pPr marL="285750" indent="-285750">
              <a:buFont typeface="Arial" panose="020B0604020202020204" pitchFamily="34" charset="0"/>
              <a:buChar char="•"/>
            </a:pPr>
            <a:r>
              <a:rPr lang="fi-FI" sz="1600" dirty="0" err="1">
                <a:solidFill>
                  <a:srgbClr val="FF0000"/>
                </a:solidFill>
              </a:rPr>
              <a:t>Other</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604262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32" name="Tekstiruutu 31">
            <a:extLst>
              <a:ext uri="{FF2B5EF4-FFF2-40B4-BE49-F238E27FC236}">
                <a16:creationId xmlns:a16="http://schemas.microsoft.com/office/drawing/2014/main" id="{7D29877D-8FD9-498F-833A-069FAB1C3960}"/>
              </a:ext>
            </a:extLst>
          </p:cNvPr>
          <p:cNvSpPr txBox="1"/>
          <p:nvPr/>
        </p:nvSpPr>
        <p:spPr>
          <a:xfrm>
            <a:off x="5231959" y="169055"/>
            <a:ext cx="4652427" cy="461665"/>
          </a:xfrm>
          <a:prstGeom prst="rect">
            <a:avLst/>
          </a:prstGeom>
          <a:noFill/>
        </p:spPr>
        <p:txBody>
          <a:bodyPr wrap="none" rtlCol="0">
            <a:spAutoFit/>
          </a:bodyPr>
          <a:lstStyle/>
          <a:p>
            <a:r>
              <a:rPr lang="fi-FI" sz="2400" dirty="0" err="1"/>
              <a:t>Appearance</a:t>
            </a:r>
            <a:r>
              <a:rPr lang="fi-FI" sz="2400" dirty="0"/>
              <a:t> – </a:t>
            </a:r>
            <a:r>
              <a:rPr lang="fi-FI" sz="2400" dirty="0" err="1"/>
              <a:t>hue</a:t>
            </a:r>
            <a:r>
              <a:rPr lang="fi-FI" sz="2400" dirty="0"/>
              <a:t> </a:t>
            </a:r>
            <a:r>
              <a:rPr lang="fi-FI" sz="2400" dirty="0" err="1"/>
              <a:t>histogram</a:t>
            </a:r>
            <a:r>
              <a:rPr lang="fi-FI" sz="2400" dirty="0"/>
              <a:t>, 8 </a:t>
            </a:r>
            <a:r>
              <a:rPr lang="fi-FI" sz="2400" dirty="0" err="1"/>
              <a:t>bins</a:t>
            </a:r>
            <a:endParaRPr lang="en-GB" sz="2400" dirty="0"/>
          </a:p>
        </p:txBody>
      </p:sp>
      <p:pic>
        <p:nvPicPr>
          <p:cNvPr id="2" name="Kuva 1">
            <a:extLst>
              <a:ext uri="{FF2B5EF4-FFF2-40B4-BE49-F238E27FC236}">
                <a16:creationId xmlns:a16="http://schemas.microsoft.com/office/drawing/2014/main" id="{2BD4769E-7E2B-4F69-967A-BB8384C37C9E}"/>
              </a:ext>
            </a:extLst>
          </p:cNvPr>
          <p:cNvPicPr>
            <a:picLocks noChangeAspect="1"/>
          </p:cNvPicPr>
          <p:nvPr/>
        </p:nvPicPr>
        <p:blipFill>
          <a:blip r:embed="rId2"/>
          <a:stretch>
            <a:fillRect/>
          </a:stretch>
        </p:blipFill>
        <p:spPr>
          <a:xfrm>
            <a:off x="5115152" y="1041358"/>
            <a:ext cx="2954791" cy="2058944"/>
          </a:xfrm>
          <a:prstGeom prst="rect">
            <a:avLst/>
          </a:prstGeom>
        </p:spPr>
      </p:pic>
      <p:sp>
        <p:nvSpPr>
          <p:cNvPr id="4" name="Tekstiruutu 3">
            <a:extLst>
              <a:ext uri="{FF2B5EF4-FFF2-40B4-BE49-F238E27FC236}">
                <a16:creationId xmlns:a16="http://schemas.microsoft.com/office/drawing/2014/main" id="{FF12A663-A152-4804-B9F7-8AB99DE3A480}"/>
              </a:ext>
            </a:extLst>
          </p:cNvPr>
          <p:cNvSpPr txBox="1"/>
          <p:nvPr/>
        </p:nvSpPr>
        <p:spPr>
          <a:xfrm flipH="1">
            <a:off x="5231959" y="787442"/>
            <a:ext cx="1986281" cy="253916"/>
          </a:xfrm>
          <a:prstGeom prst="rect">
            <a:avLst/>
          </a:prstGeom>
          <a:noFill/>
        </p:spPr>
        <p:txBody>
          <a:bodyPr wrap="square" rtlCol="0">
            <a:spAutoFit/>
          </a:bodyPr>
          <a:lstStyle/>
          <a:p>
            <a:r>
              <a:rPr lang="fi-FI" sz="1050" dirty="0"/>
              <a:t>Red </a:t>
            </a:r>
            <a:r>
              <a:rPr lang="fi-FI" sz="1050" dirty="0" err="1"/>
              <a:t>car</a:t>
            </a:r>
            <a:endParaRPr lang="en-GB" sz="1050" dirty="0"/>
          </a:p>
        </p:txBody>
      </p:sp>
      <p:pic>
        <p:nvPicPr>
          <p:cNvPr id="9" name="Kuva 8">
            <a:extLst>
              <a:ext uri="{FF2B5EF4-FFF2-40B4-BE49-F238E27FC236}">
                <a16:creationId xmlns:a16="http://schemas.microsoft.com/office/drawing/2014/main" id="{726A2C3C-FFA9-45A6-A7F0-9BDA6205565A}"/>
              </a:ext>
            </a:extLst>
          </p:cNvPr>
          <p:cNvPicPr>
            <a:picLocks noChangeAspect="1"/>
          </p:cNvPicPr>
          <p:nvPr/>
        </p:nvPicPr>
        <p:blipFill>
          <a:blip r:embed="rId3"/>
          <a:stretch>
            <a:fillRect/>
          </a:stretch>
        </p:blipFill>
        <p:spPr>
          <a:xfrm flipV="1">
            <a:off x="5468938" y="3090741"/>
            <a:ext cx="2361519" cy="219881"/>
          </a:xfrm>
          <a:prstGeom prst="rect">
            <a:avLst/>
          </a:prstGeom>
        </p:spPr>
      </p:pic>
      <p:pic>
        <p:nvPicPr>
          <p:cNvPr id="10" name="Kuva 9">
            <a:extLst>
              <a:ext uri="{FF2B5EF4-FFF2-40B4-BE49-F238E27FC236}">
                <a16:creationId xmlns:a16="http://schemas.microsoft.com/office/drawing/2014/main" id="{B7C008AC-4F98-471A-8A84-86A2E6CCD75C}"/>
              </a:ext>
            </a:extLst>
          </p:cNvPr>
          <p:cNvPicPr>
            <a:picLocks noChangeAspect="1"/>
          </p:cNvPicPr>
          <p:nvPr/>
        </p:nvPicPr>
        <p:blipFill>
          <a:blip r:embed="rId4"/>
          <a:stretch>
            <a:fillRect/>
          </a:stretch>
        </p:blipFill>
        <p:spPr>
          <a:xfrm>
            <a:off x="8423729" y="1041358"/>
            <a:ext cx="2793205" cy="2049383"/>
          </a:xfrm>
          <a:prstGeom prst="rect">
            <a:avLst/>
          </a:prstGeom>
        </p:spPr>
      </p:pic>
      <p:pic>
        <p:nvPicPr>
          <p:cNvPr id="15" name="Kuva 14">
            <a:extLst>
              <a:ext uri="{FF2B5EF4-FFF2-40B4-BE49-F238E27FC236}">
                <a16:creationId xmlns:a16="http://schemas.microsoft.com/office/drawing/2014/main" id="{2C123006-14A3-4DA1-ACB9-146E58D156FE}"/>
              </a:ext>
            </a:extLst>
          </p:cNvPr>
          <p:cNvPicPr>
            <a:picLocks noChangeAspect="1"/>
          </p:cNvPicPr>
          <p:nvPr/>
        </p:nvPicPr>
        <p:blipFill>
          <a:blip r:embed="rId3"/>
          <a:stretch>
            <a:fillRect/>
          </a:stretch>
        </p:blipFill>
        <p:spPr>
          <a:xfrm flipV="1">
            <a:off x="8801998" y="3087112"/>
            <a:ext cx="2361519" cy="219881"/>
          </a:xfrm>
          <a:prstGeom prst="rect">
            <a:avLst/>
          </a:prstGeom>
        </p:spPr>
      </p:pic>
      <p:sp>
        <p:nvSpPr>
          <p:cNvPr id="16" name="Tekstiruutu 15">
            <a:extLst>
              <a:ext uri="{FF2B5EF4-FFF2-40B4-BE49-F238E27FC236}">
                <a16:creationId xmlns:a16="http://schemas.microsoft.com/office/drawing/2014/main" id="{2BF56BD2-864A-47AE-9EB0-FE5448645FED}"/>
              </a:ext>
            </a:extLst>
          </p:cNvPr>
          <p:cNvSpPr txBox="1"/>
          <p:nvPr/>
        </p:nvSpPr>
        <p:spPr>
          <a:xfrm flipH="1">
            <a:off x="8515904" y="787442"/>
            <a:ext cx="1986281" cy="253916"/>
          </a:xfrm>
          <a:prstGeom prst="rect">
            <a:avLst/>
          </a:prstGeom>
          <a:noFill/>
        </p:spPr>
        <p:txBody>
          <a:bodyPr wrap="square" rtlCol="0">
            <a:spAutoFit/>
          </a:bodyPr>
          <a:lstStyle/>
          <a:p>
            <a:r>
              <a:rPr lang="fi-FI" sz="1050" dirty="0" err="1"/>
              <a:t>Blue</a:t>
            </a:r>
            <a:r>
              <a:rPr lang="fi-FI" sz="1050" dirty="0"/>
              <a:t> </a:t>
            </a:r>
            <a:r>
              <a:rPr lang="fi-FI" sz="1050" dirty="0" err="1"/>
              <a:t>car</a:t>
            </a:r>
            <a:endParaRPr lang="en-GB" sz="1050" dirty="0"/>
          </a:p>
        </p:txBody>
      </p:sp>
      <p:sp>
        <p:nvSpPr>
          <p:cNvPr id="18" name="Tekstiruutu 17">
            <a:extLst>
              <a:ext uri="{FF2B5EF4-FFF2-40B4-BE49-F238E27FC236}">
                <a16:creationId xmlns:a16="http://schemas.microsoft.com/office/drawing/2014/main" id="{1E331EFE-4163-4224-A1F0-8894F19CBEC3}"/>
              </a:ext>
            </a:extLst>
          </p:cNvPr>
          <p:cNvSpPr txBox="1"/>
          <p:nvPr/>
        </p:nvSpPr>
        <p:spPr>
          <a:xfrm flipH="1">
            <a:off x="5231958" y="3910267"/>
            <a:ext cx="1986281" cy="253916"/>
          </a:xfrm>
          <a:prstGeom prst="rect">
            <a:avLst/>
          </a:prstGeom>
          <a:noFill/>
        </p:spPr>
        <p:txBody>
          <a:bodyPr wrap="square" rtlCol="0">
            <a:spAutoFit/>
          </a:bodyPr>
          <a:lstStyle/>
          <a:p>
            <a:r>
              <a:rPr lang="fi-FI" sz="1050" dirty="0"/>
              <a:t>White </a:t>
            </a:r>
            <a:r>
              <a:rPr lang="fi-FI" sz="1050" dirty="0" err="1"/>
              <a:t>car</a:t>
            </a:r>
            <a:endParaRPr lang="en-GB" sz="1050" dirty="0"/>
          </a:p>
        </p:txBody>
      </p:sp>
      <p:pic>
        <p:nvPicPr>
          <p:cNvPr id="19" name="Kuva 18">
            <a:extLst>
              <a:ext uri="{FF2B5EF4-FFF2-40B4-BE49-F238E27FC236}">
                <a16:creationId xmlns:a16="http://schemas.microsoft.com/office/drawing/2014/main" id="{B959BC5C-4143-46F3-A0F1-E8FFD533DBF6}"/>
              </a:ext>
            </a:extLst>
          </p:cNvPr>
          <p:cNvPicPr>
            <a:picLocks noChangeAspect="1"/>
          </p:cNvPicPr>
          <p:nvPr/>
        </p:nvPicPr>
        <p:blipFill>
          <a:blip r:embed="rId3"/>
          <a:stretch>
            <a:fillRect/>
          </a:stretch>
        </p:blipFill>
        <p:spPr>
          <a:xfrm flipV="1">
            <a:off x="5468938" y="6224559"/>
            <a:ext cx="2361519" cy="219881"/>
          </a:xfrm>
          <a:prstGeom prst="rect">
            <a:avLst/>
          </a:prstGeom>
        </p:spPr>
      </p:pic>
      <p:pic>
        <p:nvPicPr>
          <p:cNvPr id="13" name="Kuva 12">
            <a:extLst>
              <a:ext uri="{FF2B5EF4-FFF2-40B4-BE49-F238E27FC236}">
                <a16:creationId xmlns:a16="http://schemas.microsoft.com/office/drawing/2014/main" id="{B0BC8983-1CFF-46CD-ADE5-B53405B4850F}"/>
              </a:ext>
            </a:extLst>
          </p:cNvPr>
          <p:cNvPicPr>
            <a:picLocks noChangeAspect="1"/>
          </p:cNvPicPr>
          <p:nvPr/>
        </p:nvPicPr>
        <p:blipFill>
          <a:blip r:embed="rId5"/>
          <a:stretch>
            <a:fillRect/>
          </a:stretch>
        </p:blipFill>
        <p:spPr>
          <a:xfrm>
            <a:off x="5115152" y="4120587"/>
            <a:ext cx="2734582" cy="2003593"/>
          </a:xfrm>
          <a:prstGeom prst="rect">
            <a:avLst/>
          </a:prstGeom>
        </p:spPr>
      </p:pic>
      <p:pic>
        <p:nvPicPr>
          <p:cNvPr id="14" name="Kuva 13">
            <a:extLst>
              <a:ext uri="{FF2B5EF4-FFF2-40B4-BE49-F238E27FC236}">
                <a16:creationId xmlns:a16="http://schemas.microsoft.com/office/drawing/2014/main" id="{C2C22B65-CA5D-4601-A39D-6AC127C65179}"/>
              </a:ext>
            </a:extLst>
          </p:cNvPr>
          <p:cNvPicPr>
            <a:picLocks noChangeAspect="1"/>
          </p:cNvPicPr>
          <p:nvPr/>
        </p:nvPicPr>
        <p:blipFill>
          <a:blip r:embed="rId6"/>
          <a:stretch>
            <a:fillRect/>
          </a:stretch>
        </p:blipFill>
        <p:spPr>
          <a:xfrm>
            <a:off x="8515904" y="4102921"/>
            <a:ext cx="2860109" cy="2121638"/>
          </a:xfrm>
          <a:prstGeom prst="rect">
            <a:avLst/>
          </a:prstGeom>
        </p:spPr>
      </p:pic>
      <p:sp>
        <p:nvSpPr>
          <p:cNvPr id="22" name="Tekstiruutu 21">
            <a:extLst>
              <a:ext uri="{FF2B5EF4-FFF2-40B4-BE49-F238E27FC236}">
                <a16:creationId xmlns:a16="http://schemas.microsoft.com/office/drawing/2014/main" id="{25CBC2E3-5AD7-4E03-9322-AE20C932AE20}"/>
              </a:ext>
            </a:extLst>
          </p:cNvPr>
          <p:cNvSpPr txBox="1"/>
          <p:nvPr/>
        </p:nvSpPr>
        <p:spPr>
          <a:xfrm flipH="1">
            <a:off x="8801998" y="3975963"/>
            <a:ext cx="1986281" cy="253916"/>
          </a:xfrm>
          <a:prstGeom prst="rect">
            <a:avLst/>
          </a:prstGeom>
          <a:noFill/>
        </p:spPr>
        <p:txBody>
          <a:bodyPr wrap="square" rtlCol="0">
            <a:spAutoFit/>
          </a:bodyPr>
          <a:lstStyle/>
          <a:p>
            <a:r>
              <a:rPr lang="fi-FI" sz="1050" dirty="0"/>
              <a:t>Black </a:t>
            </a:r>
            <a:r>
              <a:rPr lang="fi-FI" sz="1050" dirty="0" err="1"/>
              <a:t>car</a:t>
            </a:r>
            <a:endParaRPr lang="en-GB" sz="1050" dirty="0"/>
          </a:p>
        </p:txBody>
      </p:sp>
      <p:pic>
        <p:nvPicPr>
          <p:cNvPr id="23" name="Kuva 22">
            <a:extLst>
              <a:ext uri="{FF2B5EF4-FFF2-40B4-BE49-F238E27FC236}">
                <a16:creationId xmlns:a16="http://schemas.microsoft.com/office/drawing/2014/main" id="{2CB4E9D6-163E-4B05-AB19-C40903C53B09}"/>
              </a:ext>
            </a:extLst>
          </p:cNvPr>
          <p:cNvPicPr>
            <a:picLocks noChangeAspect="1"/>
          </p:cNvPicPr>
          <p:nvPr/>
        </p:nvPicPr>
        <p:blipFill>
          <a:blip r:embed="rId3"/>
          <a:stretch>
            <a:fillRect/>
          </a:stretch>
        </p:blipFill>
        <p:spPr>
          <a:xfrm flipV="1">
            <a:off x="8855415" y="6224559"/>
            <a:ext cx="2361519" cy="219881"/>
          </a:xfrm>
          <a:prstGeom prst="rect">
            <a:avLst/>
          </a:prstGeom>
        </p:spPr>
      </p:pic>
    </p:spTree>
    <p:extLst>
      <p:ext uri="{BB962C8B-B14F-4D97-AF65-F5344CB8AC3E}">
        <p14:creationId xmlns:p14="http://schemas.microsoft.com/office/powerpoint/2010/main" val="534885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16" name="Tekstiruutu 15">
            <a:extLst>
              <a:ext uri="{FF2B5EF4-FFF2-40B4-BE49-F238E27FC236}">
                <a16:creationId xmlns:a16="http://schemas.microsoft.com/office/drawing/2014/main" id="{A7860865-F02A-4429-835A-58D3808CAA17}"/>
              </a:ext>
            </a:extLst>
          </p:cNvPr>
          <p:cNvSpPr txBox="1"/>
          <p:nvPr/>
        </p:nvSpPr>
        <p:spPr>
          <a:xfrm>
            <a:off x="5278752" y="2644170"/>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spTree>
    <p:extLst>
      <p:ext uri="{BB962C8B-B14F-4D97-AF65-F5344CB8AC3E}">
        <p14:creationId xmlns:p14="http://schemas.microsoft.com/office/powerpoint/2010/main" val="898427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9" name="Vuokaavio: Prosessi 8">
            <a:extLst>
              <a:ext uri="{FF2B5EF4-FFF2-40B4-BE49-F238E27FC236}">
                <a16:creationId xmlns:a16="http://schemas.microsoft.com/office/drawing/2014/main" id="{2E40E89F-EACA-4CDE-B600-D66EAC5C747C}"/>
              </a:ext>
            </a:extLst>
          </p:cNvPr>
          <p:cNvSpPr/>
          <p:nvPr/>
        </p:nvSpPr>
        <p:spPr>
          <a:xfrm>
            <a:off x="5096796" y="2356237"/>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Detected</a:t>
            </a:r>
            <a:r>
              <a:rPr lang="fi-FI" dirty="0"/>
              <a:t> Object</a:t>
            </a:r>
            <a:endParaRPr lang="en-GB" dirty="0"/>
          </a:p>
        </p:txBody>
      </p:sp>
      <p:sp>
        <p:nvSpPr>
          <p:cNvPr id="13" name="Vuokaavio: Prosessi 12">
            <a:extLst>
              <a:ext uri="{FF2B5EF4-FFF2-40B4-BE49-F238E27FC236}">
                <a16:creationId xmlns:a16="http://schemas.microsoft.com/office/drawing/2014/main" id="{AB991930-4026-4768-A480-3CE905684495}"/>
              </a:ext>
            </a:extLst>
          </p:cNvPr>
          <p:cNvSpPr/>
          <p:nvPr/>
        </p:nvSpPr>
        <p:spPr>
          <a:xfrm>
            <a:off x="7711888" y="2362863"/>
            <a:ext cx="145596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14" name="Vuokaavio: Prosessi 13">
            <a:extLst>
              <a:ext uri="{FF2B5EF4-FFF2-40B4-BE49-F238E27FC236}">
                <a16:creationId xmlns:a16="http://schemas.microsoft.com/office/drawing/2014/main" id="{B263CE60-C85E-425E-9FAC-E899FB5DB841}"/>
              </a:ext>
            </a:extLst>
          </p:cNvPr>
          <p:cNvSpPr/>
          <p:nvPr/>
        </p:nvSpPr>
        <p:spPr>
          <a:xfrm>
            <a:off x="10147637" y="2350936"/>
            <a:ext cx="1566219"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World Object</a:t>
            </a:r>
            <a:endParaRPr lang="en-GB" dirty="0"/>
          </a:p>
        </p:txBody>
      </p:sp>
      <p:cxnSp>
        <p:nvCxnSpPr>
          <p:cNvPr id="20" name="Suora nuoliyhdysviiva 19">
            <a:extLst>
              <a:ext uri="{FF2B5EF4-FFF2-40B4-BE49-F238E27FC236}">
                <a16:creationId xmlns:a16="http://schemas.microsoft.com/office/drawing/2014/main" id="{91166DEB-8EE3-4D89-97C3-FAB6D8D0703C}"/>
              </a:ext>
            </a:extLst>
          </p:cNvPr>
          <p:cNvCxnSpPr>
            <a:cxnSpLocks/>
            <a:stCxn id="9" idx="3"/>
            <a:endCxn id="13" idx="1"/>
          </p:cNvCxnSpPr>
          <p:nvPr/>
        </p:nvCxnSpPr>
        <p:spPr>
          <a:xfrm>
            <a:off x="6896441" y="2674289"/>
            <a:ext cx="815447" cy="6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305902CE-B715-4CE1-BF70-1D042C63B373}"/>
              </a:ext>
            </a:extLst>
          </p:cNvPr>
          <p:cNvCxnSpPr>
            <a:cxnSpLocks/>
            <a:stCxn id="13" idx="3"/>
            <a:endCxn id="14" idx="1"/>
          </p:cNvCxnSpPr>
          <p:nvPr/>
        </p:nvCxnSpPr>
        <p:spPr>
          <a:xfrm flipV="1">
            <a:off x="9167853" y="2668988"/>
            <a:ext cx="979784" cy="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Kuva 35">
            <a:extLst>
              <a:ext uri="{FF2B5EF4-FFF2-40B4-BE49-F238E27FC236}">
                <a16:creationId xmlns:a16="http://schemas.microsoft.com/office/drawing/2014/main" id="{C475B1BE-E8A8-4ABD-948A-AB6BCEC84118}"/>
              </a:ext>
            </a:extLst>
          </p:cNvPr>
          <p:cNvPicPr>
            <a:picLocks noChangeAspect="1"/>
          </p:cNvPicPr>
          <p:nvPr/>
        </p:nvPicPr>
        <p:blipFill>
          <a:blip r:embed="rId2"/>
          <a:stretch>
            <a:fillRect/>
          </a:stretch>
        </p:blipFill>
        <p:spPr>
          <a:xfrm>
            <a:off x="5096796" y="1057483"/>
            <a:ext cx="1539421" cy="866733"/>
          </a:xfrm>
          <a:prstGeom prst="rect">
            <a:avLst/>
          </a:prstGeom>
        </p:spPr>
      </p:pic>
      <p:pic>
        <p:nvPicPr>
          <p:cNvPr id="37" name="Kuva 36">
            <a:extLst>
              <a:ext uri="{FF2B5EF4-FFF2-40B4-BE49-F238E27FC236}">
                <a16:creationId xmlns:a16="http://schemas.microsoft.com/office/drawing/2014/main" id="{1D66BC97-45DE-482C-99C8-91B77F07C0CA}"/>
              </a:ext>
            </a:extLst>
          </p:cNvPr>
          <p:cNvPicPr>
            <a:picLocks noChangeAspect="1"/>
          </p:cNvPicPr>
          <p:nvPr/>
        </p:nvPicPr>
        <p:blipFill>
          <a:blip r:embed="rId2"/>
          <a:stretch>
            <a:fillRect/>
          </a:stretch>
        </p:blipFill>
        <p:spPr>
          <a:xfrm>
            <a:off x="7711888" y="1057483"/>
            <a:ext cx="1539421" cy="866733"/>
          </a:xfrm>
          <a:prstGeom prst="rect">
            <a:avLst/>
          </a:prstGeom>
        </p:spPr>
      </p:pic>
      <p:pic>
        <p:nvPicPr>
          <p:cNvPr id="40" name="Kuva 39">
            <a:extLst>
              <a:ext uri="{FF2B5EF4-FFF2-40B4-BE49-F238E27FC236}">
                <a16:creationId xmlns:a16="http://schemas.microsoft.com/office/drawing/2014/main" id="{34594C85-4428-4F7A-B903-2E2DCC6AA85F}"/>
              </a:ext>
            </a:extLst>
          </p:cNvPr>
          <p:cNvPicPr>
            <a:picLocks noChangeAspect="1"/>
          </p:cNvPicPr>
          <p:nvPr/>
        </p:nvPicPr>
        <p:blipFill>
          <a:blip r:embed="rId3"/>
          <a:stretch>
            <a:fillRect/>
          </a:stretch>
        </p:blipFill>
        <p:spPr>
          <a:xfrm>
            <a:off x="7993649" y="1188878"/>
            <a:ext cx="1574270" cy="866733"/>
          </a:xfrm>
          <a:prstGeom prst="rect">
            <a:avLst/>
          </a:prstGeom>
        </p:spPr>
      </p:pic>
      <p:pic>
        <p:nvPicPr>
          <p:cNvPr id="34" name="Kuva 33">
            <a:extLst>
              <a:ext uri="{FF2B5EF4-FFF2-40B4-BE49-F238E27FC236}">
                <a16:creationId xmlns:a16="http://schemas.microsoft.com/office/drawing/2014/main" id="{19468FF7-BB94-4E6C-A5D3-9E725D2B6BB4}"/>
              </a:ext>
            </a:extLst>
          </p:cNvPr>
          <p:cNvPicPr>
            <a:picLocks noChangeAspect="1"/>
          </p:cNvPicPr>
          <p:nvPr/>
        </p:nvPicPr>
        <p:blipFill>
          <a:blip r:embed="rId4"/>
          <a:stretch>
            <a:fillRect/>
          </a:stretch>
        </p:blipFill>
        <p:spPr>
          <a:xfrm>
            <a:off x="10418358" y="973998"/>
            <a:ext cx="1013986" cy="1033702"/>
          </a:xfrm>
          <a:prstGeom prst="rect">
            <a:avLst/>
          </a:prstGeom>
        </p:spPr>
      </p:pic>
      <p:sp>
        <p:nvSpPr>
          <p:cNvPr id="35" name="Tekstiruutu 34">
            <a:extLst>
              <a:ext uri="{FF2B5EF4-FFF2-40B4-BE49-F238E27FC236}">
                <a16:creationId xmlns:a16="http://schemas.microsoft.com/office/drawing/2014/main" id="{7B33E124-DA88-4C43-A181-DEC19FF3C4E1}"/>
              </a:ext>
            </a:extLst>
          </p:cNvPr>
          <p:cNvSpPr txBox="1"/>
          <p:nvPr/>
        </p:nvSpPr>
        <p:spPr>
          <a:xfrm>
            <a:off x="5096796" y="3410953"/>
            <a:ext cx="6345140" cy="2585323"/>
          </a:xfrm>
          <a:prstGeom prst="rect">
            <a:avLst/>
          </a:prstGeom>
          <a:noFill/>
        </p:spPr>
        <p:txBody>
          <a:bodyPr wrap="square" rtlCol="0">
            <a:spAutoFit/>
          </a:bodyPr>
          <a:lstStyle/>
          <a:p>
            <a:r>
              <a:rPr lang="fi-FI" b="1" dirty="0" err="1"/>
              <a:t>Detected</a:t>
            </a:r>
            <a:r>
              <a:rPr lang="fi-FI" b="1" dirty="0"/>
              <a:t> </a:t>
            </a:r>
            <a:r>
              <a:rPr lang="fi-FI" b="1" dirty="0" err="1"/>
              <a:t>object</a:t>
            </a:r>
            <a:r>
              <a:rPr lang="fi-FI" b="1" dirty="0"/>
              <a:t>: </a:t>
            </a:r>
            <a:br>
              <a:rPr lang="fi-FI" dirty="0"/>
            </a:br>
            <a:r>
              <a:rPr lang="fi-FI" dirty="0"/>
              <a:t>Output </a:t>
            </a:r>
            <a:r>
              <a:rPr lang="fi-FI" dirty="0" err="1"/>
              <a:t>from</a:t>
            </a:r>
            <a:r>
              <a:rPr lang="fi-FI" dirty="0"/>
              <a:t> an </a:t>
            </a:r>
            <a:r>
              <a:rPr lang="fi-FI" dirty="0" err="1"/>
              <a:t>object</a:t>
            </a:r>
            <a:r>
              <a:rPr lang="fi-FI" dirty="0"/>
              <a:t> </a:t>
            </a:r>
            <a:r>
              <a:rPr lang="fi-FI" dirty="0" err="1"/>
              <a:t>detector</a:t>
            </a:r>
            <a:r>
              <a:rPr lang="fi-FI" dirty="0"/>
              <a:t>, no </a:t>
            </a:r>
            <a:r>
              <a:rPr lang="fi-FI" dirty="0" err="1"/>
              <a:t>persistency</a:t>
            </a:r>
            <a:r>
              <a:rPr lang="fi-FI" dirty="0"/>
              <a:t>.</a:t>
            </a:r>
          </a:p>
          <a:p>
            <a:endParaRPr lang="fi-FI" dirty="0"/>
          </a:p>
          <a:p>
            <a:r>
              <a:rPr lang="fi-FI" b="1" dirty="0"/>
              <a:t>Image </a:t>
            </a:r>
            <a:r>
              <a:rPr lang="fi-FI" b="1" dirty="0" err="1"/>
              <a:t>object</a:t>
            </a:r>
            <a:r>
              <a:rPr lang="fi-FI" b="1" dirty="0"/>
              <a:t>: </a:t>
            </a:r>
          </a:p>
          <a:p>
            <a:r>
              <a:rPr lang="fi-FI" dirty="0" err="1"/>
              <a:t>Persistent</a:t>
            </a:r>
            <a:r>
              <a:rPr lang="fi-FI" dirty="0"/>
              <a:t> </a:t>
            </a:r>
            <a:r>
              <a:rPr lang="fi-FI" dirty="0" err="1"/>
              <a:t>object</a:t>
            </a:r>
            <a:r>
              <a:rPr lang="fi-FI" dirty="0"/>
              <a:t> </a:t>
            </a:r>
            <a:r>
              <a:rPr lang="fi-FI" dirty="0" err="1"/>
              <a:t>created</a:t>
            </a:r>
            <a:r>
              <a:rPr lang="fi-FI" dirty="0"/>
              <a:t> and </a:t>
            </a:r>
            <a:r>
              <a:rPr lang="fi-FI" dirty="0" err="1"/>
              <a:t>updated</a:t>
            </a:r>
            <a:r>
              <a:rPr lang="fi-FI" dirty="0"/>
              <a:t> </a:t>
            </a:r>
            <a:r>
              <a:rPr lang="fi-FI" dirty="0" err="1"/>
              <a:t>by</a:t>
            </a:r>
            <a:r>
              <a:rPr lang="fi-FI" dirty="0"/>
              <a:t> </a:t>
            </a:r>
            <a:r>
              <a:rPr lang="fi-FI" dirty="0" err="1"/>
              <a:t>detected</a:t>
            </a:r>
            <a:r>
              <a:rPr lang="fi-FI" dirty="0"/>
              <a:t> </a:t>
            </a:r>
            <a:r>
              <a:rPr lang="fi-FI" dirty="0" err="1"/>
              <a:t>objects</a:t>
            </a:r>
            <a:r>
              <a:rPr lang="fi-FI" dirty="0"/>
              <a:t>.</a:t>
            </a:r>
          </a:p>
          <a:p>
            <a:endParaRPr lang="fi-FI" dirty="0"/>
          </a:p>
          <a:p>
            <a:r>
              <a:rPr lang="fi-FI" b="1" dirty="0"/>
              <a:t>World </a:t>
            </a:r>
            <a:r>
              <a:rPr lang="fi-FI" b="1" dirty="0" err="1"/>
              <a:t>object</a:t>
            </a:r>
            <a:r>
              <a:rPr lang="fi-FI" b="1" dirty="0"/>
              <a:t>:</a:t>
            </a:r>
          </a:p>
          <a:p>
            <a:r>
              <a:rPr lang="fi-FI" dirty="0"/>
              <a:t>Object </a:t>
            </a:r>
            <a:r>
              <a:rPr lang="fi-FI" dirty="0" err="1"/>
              <a:t>living</a:t>
            </a:r>
            <a:r>
              <a:rPr lang="fi-FI" dirty="0"/>
              <a:t> in a 3d </a:t>
            </a:r>
            <a:r>
              <a:rPr lang="fi-FI" dirty="0" err="1"/>
              <a:t>world</a:t>
            </a:r>
            <a:r>
              <a:rPr lang="fi-FI" dirty="0"/>
              <a:t> </a:t>
            </a:r>
            <a:r>
              <a:rPr lang="fi-FI" dirty="0" err="1"/>
              <a:t>with</a:t>
            </a:r>
            <a:r>
              <a:rPr lang="fi-FI" dirty="0"/>
              <a:t> </a:t>
            </a:r>
            <a:r>
              <a:rPr lang="fi-FI" dirty="0" err="1"/>
              <a:t>state</a:t>
            </a:r>
            <a:r>
              <a:rPr lang="fi-FI" dirty="0"/>
              <a:t>: </a:t>
            </a:r>
            <a:r>
              <a:rPr lang="fi-FI" dirty="0" err="1"/>
              <a:t>including</a:t>
            </a:r>
            <a:r>
              <a:rPr lang="fi-FI" dirty="0"/>
              <a:t> </a:t>
            </a:r>
            <a:r>
              <a:rPr lang="fi-FI" dirty="0" err="1"/>
              <a:t>location</a:t>
            </a:r>
            <a:r>
              <a:rPr lang="fi-FI" dirty="0"/>
              <a:t>, </a:t>
            </a:r>
            <a:r>
              <a:rPr lang="fi-FI" dirty="0" err="1"/>
              <a:t>velocity</a:t>
            </a:r>
            <a:r>
              <a:rPr lang="fi-FI" dirty="0"/>
              <a:t> and </a:t>
            </a:r>
            <a:r>
              <a:rPr lang="fi-FI" dirty="0" err="1"/>
              <a:t>acceleration</a:t>
            </a:r>
            <a:r>
              <a:rPr lang="fi-FI" dirty="0"/>
              <a:t>. </a:t>
            </a:r>
            <a:r>
              <a:rPr lang="fi-FI" dirty="0" err="1"/>
              <a:t>Updated</a:t>
            </a:r>
            <a:r>
              <a:rPr lang="fi-FI" dirty="0"/>
              <a:t> </a:t>
            </a:r>
            <a:r>
              <a:rPr lang="fi-FI" dirty="0" err="1"/>
              <a:t>by</a:t>
            </a:r>
            <a:r>
              <a:rPr lang="fi-FI" dirty="0"/>
              <a:t> </a:t>
            </a:r>
            <a:r>
              <a:rPr lang="fi-FI" dirty="0" err="1"/>
              <a:t>projected</a:t>
            </a:r>
            <a:r>
              <a:rPr lang="fi-FI" dirty="0"/>
              <a:t> image </a:t>
            </a:r>
            <a:r>
              <a:rPr lang="fi-FI" dirty="0" err="1"/>
              <a:t>object</a:t>
            </a:r>
            <a:r>
              <a:rPr lang="fi-FI" dirty="0"/>
              <a:t>.</a:t>
            </a:r>
            <a:endParaRPr lang="en-GB" dirty="0"/>
          </a:p>
        </p:txBody>
      </p:sp>
      <p:sp>
        <p:nvSpPr>
          <p:cNvPr id="15" name="Tekstiruutu 14">
            <a:extLst>
              <a:ext uri="{FF2B5EF4-FFF2-40B4-BE49-F238E27FC236}">
                <a16:creationId xmlns:a16="http://schemas.microsoft.com/office/drawing/2014/main" id="{04D18B43-1E09-48D8-9729-820ED256C729}"/>
              </a:ext>
            </a:extLst>
          </p:cNvPr>
          <p:cNvSpPr txBox="1"/>
          <p:nvPr/>
        </p:nvSpPr>
        <p:spPr>
          <a:xfrm>
            <a:off x="4981271" y="155680"/>
            <a:ext cx="2306272" cy="461665"/>
          </a:xfrm>
          <a:prstGeom prst="rect">
            <a:avLst/>
          </a:prstGeom>
          <a:noFill/>
        </p:spPr>
        <p:txBody>
          <a:bodyPr wrap="none" rtlCol="0">
            <a:spAutoFit/>
          </a:bodyPr>
          <a:lstStyle/>
          <a:p>
            <a:r>
              <a:rPr lang="fi-FI" sz="2400" dirty="0" err="1"/>
              <a:t>Entity</a:t>
            </a:r>
            <a:r>
              <a:rPr lang="fi-FI" sz="2400" dirty="0"/>
              <a:t> </a:t>
            </a:r>
            <a:r>
              <a:rPr lang="fi-FI" sz="2400" dirty="0" err="1"/>
              <a:t>definitions</a:t>
            </a:r>
            <a:endParaRPr lang="en-GB" sz="2400" dirty="0"/>
          </a:p>
        </p:txBody>
      </p:sp>
    </p:spTree>
    <p:extLst>
      <p:ext uri="{BB962C8B-B14F-4D97-AF65-F5344CB8AC3E}">
        <p14:creationId xmlns:p14="http://schemas.microsoft.com/office/powerpoint/2010/main" val="756420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6904892C-CF33-4B89-8E0B-4EB266150442}"/>
              </a:ext>
            </a:extLst>
          </p:cNvPr>
          <p:cNvPicPr>
            <a:picLocks noChangeAspect="1"/>
          </p:cNvPicPr>
          <p:nvPr/>
        </p:nvPicPr>
        <p:blipFill>
          <a:blip r:embed="rId2"/>
          <a:stretch>
            <a:fillRect/>
          </a:stretch>
        </p:blipFill>
        <p:spPr>
          <a:xfrm>
            <a:off x="5079411" y="1253765"/>
            <a:ext cx="6864349" cy="4128210"/>
          </a:xfrm>
          <a:prstGeom prst="rect">
            <a:avLst/>
          </a:prstGeom>
        </p:spPr>
      </p:pic>
      <p:sp>
        <p:nvSpPr>
          <p:cNvPr id="7" name="Tekstiruutu 6">
            <a:extLst>
              <a:ext uri="{FF2B5EF4-FFF2-40B4-BE49-F238E27FC236}">
                <a16:creationId xmlns:a16="http://schemas.microsoft.com/office/drawing/2014/main" id="{79DB13EB-433D-4C82-9506-5F548F1559D8}"/>
              </a:ext>
            </a:extLst>
          </p:cNvPr>
          <p:cNvSpPr txBox="1"/>
          <p:nvPr/>
        </p:nvSpPr>
        <p:spPr>
          <a:xfrm>
            <a:off x="5079411" y="212262"/>
            <a:ext cx="2832186" cy="461665"/>
          </a:xfrm>
          <a:prstGeom prst="rect">
            <a:avLst/>
          </a:prstGeom>
          <a:noFill/>
        </p:spPr>
        <p:txBody>
          <a:bodyPr wrap="none" rtlCol="0">
            <a:spAutoFit/>
          </a:bodyPr>
          <a:lstStyle/>
          <a:p>
            <a:r>
              <a:rPr lang="fi-FI" sz="2400" dirty="0"/>
              <a:t>Image </a:t>
            </a:r>
            <a:r>
              <a:rPr lang="fi-FI" sz="2400" dirty="0" err="1"/>
              <a:t>object</a:t>
            </a:r>
            <a:r>
              <a:rPr lang="fi-FI" sz="2400" dirty="0"/>
              <a:t> </a:t>
            </a:r>
            <a:r>
              <a:rPr lang="fi-FI" sz="2400" dirty="0" err="1"/>
              <a:t>identity</a:t>
            </a:r>
            <a:endParaRPr lang="en-GB" sz="2400" dirty="0"/>
          </a:p>
        </p:txBody>
      </p:sp>
    </p:spTree>
    <p:extLst>
      <p:ext uri="{BB962C8B-B14F-4D97-AF65-F5344CB8AC3E}">
        <p14:creationId xmlns:p14="http://schemas.microsoft.com/office/powerpoint/2010/main" val="27437902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Vuokaavio: Prosessi 6">
            <a:extLst>
              <a:ext uri="{FF2B5EF4-FFF2-40B4-BE49-F238E27FC236}">
                <a16:creationId xmlns:a16="http://schemas.microsoft.com/office/drawing/2014/main" id="{F84E52AD-F93E-44F9-88DB-7B05E572AFB3}"/>
              </a:ext>
            </a:extLst>
          </p:cNvPr>
          <p:cNvSpPr/>
          <p:nvPr/>
        </p:nvSpPr>
        <p:spPr>
          <a:xfrm>
            <a:off x="8312655" y="2950651"/>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2</a:t>
            </a:r>
            <a:endParaRPr lang="en-GB" dirty="0">
              <a:solidFill>
                <a:schemeClr val="accent1">
                  <a:lumMod val="75000"/>
                </a:schemeClr>
              </a:solidFill>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6628741" y="155917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Vuokaavio: Prosessi 9">
            <a:extLst>
              <a:ext uri="{FF2B5EF4-FFF2-40B4-BE49-F238E27FC236}">
                <a16:creationId xmlns:a16="http://schemas.microsoft.com/office/drawing/2014/main" id="{45246873-31BA-43F7-BE21-2D164E0D7979}"/>
              </a:ext>
            </a:extLst>
          </p:cNvPr>
          <p:cNvSpPr/>
          <p:nvPr/>
        </p:nvSpPr>
        <p:spPr>
          <a:xfrm>
            <a:off x="9902657" y="2503612"/>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1" name="Vuokaavio: Prosessi 10">
            <a:extLst>
              <a:ext uri="{FF2B5EF4-FFF2-40B4-BE49-F238E27FC236}">
                <a16:creationId xmlns:a16="http://schemas.microsoft.com/office/drawing/2014/main" id="{E1C26B0B-A431-4E95-8C07-8D6ACEECB7C5}"/>
              </a:ext>
            </a:extLst>
          </p:cNvPr>
          <p:cNvSpPr/>
          <p:nvPr/>
        </p:nvSpPr>
        <p:spPr>
          <a:xfrm>
            <a:off x="9294628" y="111611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6886230" y="1735639"/>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8" name="Vuokaavio: Prosessi 7">
            <a:extLst>
              <a:ext uri="{FF2B5EF4-FFF2-40B4-BE49-F238E27FC236}">
                <a16:creationId xmlns:a16="http://schemas.microsoft.com/office/drawing/2014/main" id="{0F12806A-0080-482F-BD91-8600E83D4E05}"/>
              </a:ext>
            </a:extLst>
          </p:cNvPr>
          <p:cNvSpPr/>
          <p:nvPr/>
        </p:nvSpPr>
        <p:spPr>
          <a:xfrm>
            <a:off x="9116462" y="1223665"/>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5209837" y="3233781"/>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5209836" y="3592867"/>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5721427" y="3117486"/>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4881529" cy="461665"/>
          </a:xfrm>
          <a:prstGeom prst="rect">
            <a:avLst/>
          </a:prstGeom>
          <a:noFill/>
        </p:spPr>
        <p:txBody>
          <a:bodyPr wrap="none" rtlCol="0">
            <a:spAutoFit/>
          </a:bodyPr>
          <a:lstStyle/>
          <a:p>
            <a:r>
              <a:rPr lang="fi-FI" sz="2400" dirty="0" err="1"/>
              <a:t>Matching</a:t>
            </a:r>
            <a:r>
              <a:rPr lang="fi-FI" sz="2400" dirty="0"/>
              <a:t> </a:t>
            </a:r>
            <a:r>
              <a:rPr lang="fi-FI" sz="2400" dirty="0" err="1"/>
              <a:t>detected</a:t>
            </a:r>
            <a:r>
              <a:rPr lang="fi-FI" sz="2400" dirty="0"/>
              <a:t> and image </a:t>
            </a:r>
            <a:r>
              <a:rPr lang="fi-FI" sz="2400" dirty="0" err="1"/>
              <a:t>objects</a:t>
            </a:r>
            <a:endParaRPr lang="en-GB" sz="2400" dirty="0"/>
          </a:p>
        </p:txBody>
      </p:sp>
      <p:sp>
        <p:nvSpPr>
          <p:cNvPr id="6" name="Tekstiruutu 5">
            <a:extLst>
              <a:ext uri="{FF2B5EF4-FFF2-40B4-BE49-F238E27FC236}">
                <a16:creationId xmlns:a16="http://schemas.microsoft.com/office/drawing/2014/main" id="{3CD205AF-8F4A-4476-89CA-E9A005F4C96C}"/>
              </a:ext>
            </a:extLst>
          </p:cNvPr>
          <p:cNvSpPr txBox="1"/>
          <p:nvPr/>
        </p:nvSpPr>
        <p:spPr>
          <a:xfrm>
            <a:off x="5079411" y="4332498"/>
            <a:ext cx="7039428" cy="1384995"/>
          </a:xfrm>
          <a:prstGeom prst="rect">
            <a:avLst/>
          </a:prstGeom>
          <a:noFill/>
        </p:spPr>
        <p:txBody>
          <a:bodyPr wrap="none" rtlCol="0">
            <a:spAutoFit/>
          </a:bodyPr>
          <a:lstStyle/>
          <a:p>
            <a:pPr marL="342900" indent="-342900">
              <a:buAutoNum type="arabicPeriod"/>
            </a:pPr>
            <a:r>
              <a:rPr lang="fi-FI" sz="1400" dirty="0" err="1"/>
              <a:t>Detected</a:t>
            </a:r>
            <a:r>
              <a:rPr lang="fi-FI" sz="1400" dirty="0"/>
              <a:t> </a:t>
            </a:r>
            <a:r>
              <a:rPr lang="fi-FI" sz="1400" dirty="0" err="1"/>
              <a:t>object</a:t>
            </a:r>
            <a:r>
              <a:rPr lang="fi-FI" sz="1400" dirty="0"/>
              <a:t> and image </a:t>
            </a:r>
            <a:r>
              <a:rPr lang="fi-FI" sz="1400" dirty="0" err="1"/>
              <a:t>object</a:t>
            </a:r>
            <a:r>
              <a:rPr lang="fi-FI" sz="1400" dirty="0"/>
              <a:t> </a:t>
            </a:r>
            <a:r>
              <a:rPr lang="fi-FI" sz="1400" dirty="0" err="1"/>
              <a:t>are</a:t>
            </a:r>
            <a:r>
              <a:rPr lang="fi-FI" sz="1400" dirty="0"/>
              <a:t> ”</a:t>
            </a:r>
            <a:r>
              <a:rPr lang="fi-FI" sz="1400" dirty="0" err="1"/>
              <a:t>near</a:t>
            </a:r>
            <a:r>
              <a:rPr lang="fi-FI" sz="1400" dirty="0"/>
              <a:t>” </a:t>
            </a:r>
            <a:r>
              <a:rPr lang="fi-FI" sz="1400" dirty="0" err="1"/>
              <a:t>each</a:t>
            </a:r>
            <a:r>
              <a:rPr lang="fi-FI" sz="1400" dirty="0"/>
              <a:t> </a:t>
            </a:r>
            <a:r>
              <a:rPr lang="fi-FI" sz="1400" dirty="0" err="1"/>
              <a:t>other</a:t>
            </a:r>
            <a:r>
              <a:rPr lang="fi-FI" sz="1400" dirty="0"/>
              <a:t>. Image </a:t>
            </a:r>
            <a:r>
              <a:rPr lang="fi-FI" sz="1400" dirty="0" err="1"/>
              <a:t>object</a:t>
            </a:r>
            <a:r>
              <a:rPr lang="fi-FI" sz="1400" dirty="0"/>
              <a:t> </a:t>
            </a:r>
            <a:r>
              <a:rPr lang="fi-FI" sz="1400" dirty="0" err="1"/>
              <a:t>updated</a:t>
            </a:r>
            <a:r>
              <a:rPr lang="fi-FI" sz="1400" dirty="0"/>
              <a:t> </a:t>
            </a:r>
            <a:r>
              <a:rPr lang="fi-FI" sz="1400" dirty="0" err="1"/>
              <a:t>according</a:t>
            </a:r>
            <a:br>
              <a:rPr lang="fi-FI" sz="1400" dirty="0"/>
            </a:br>
            <a:r>
              <a:rPr lang="fi-FI" sz="1400" dirty="0"/>
              <a:t>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err="1"/>
              <a:t>Detected</a:t>
            </a:r>
            <a:r>
              <a:rPr lang="fi-FI" sz="1400" dirty="0"/>
              <a:t> </a:t>
            </a:r>
            <a:r>
              <a:rPr lang="fi-FI" sz="1400" dirty="0" err="1"/>
              <a:t>object</a:t>
            </a:r>
            <a:r>
              <a:rPr lang="fi-FI" sz="1400" dirty="0"/>
              <a:t> </a:t>
            </a:r>
            <a:r>
              <a:rPr lang="fi-FI" sz="1400" dirty="0" err="1"/>
              <a:t>without</a:t>
            </a:r>
            <a:r>
              <a:rPr lang="fi-FI" sz="1400" dirty="0"/>
              <a:t> </a:t>
            </a:r>
            <a:r>
              <a:rPr lang="fi-FI" sz="1400" dirty="0" err="1"/>
              <a:t>any</a:t>
            </a:r>
            <a:r>
              <a:rPr lang="fi-FI" sz="1400" dirty="0"/>
              <a:t> </a:t>
            </a:r>
            <a:r>
              <a:rPr lang="fi-FI" sz="1400" dirty="0" err="1"/>
              <a:t>nearby</a:t>
            </a:r>
            <a:r>
              <a:rPr lang="fi-FI" sz="1400" dirty="0"/>
              <a:t> image </a:t>
            </a:r>
            <a:r>
              <a:rPr lang="fi-FI" sz="1400" dirty="0" err="1"/>
              <a:t>objects</a:t>
            </a:r>
            <a:r>
              <a:rPr lang="fi-FI" sz="1400" dirty="0"/>
              <a:t>. A </a:t>
            </a:r>
            <a:r>
              <a:rPr lang="fi-FI" sz="1400" dirty="0" err="1"/>
              <a:t>new</a:t>
            </a:r>
            <a:r>
              <a:rPr lang="fi-FI" sz="1400" dirty="0"/>
              <a:t> image </a:t>
            </a:r>
            <a:r>
              <a:rPr lang="fi-FI" sz="1400" dirty="0" err="1"/>
              <a:t>object</a:t>
            </a:r>
            <a:r>
              <a:rPr lang="fi-FI" sz="1400" dirty="0"/>
              <a:t> is </a:t>
            </a:r>
            <a:r>
              <a:rPr lang="fi-FI" sz="1400" dirty="0" err="1"/>
              <a:t>created</a:t>
            </a:r>
            <a:r>
              <a:rPr lang="fi-FI" sz="1400" dirty="0"/>
              <a:t> </a:t>
            </a:r>
            <a:br>
              <a:rPr lang="fi-FI" sz="1400" dirty="0"/>
            </a:br>
            <a:r>
              <a:rPr lang="fi-FI" sz="1400" dirty="0" err="1"/>
              <a:t>according</a:t>
            </a:r>
            <a:r>
              <a:rPr lang="fi-FI" sz="1400" dirty="0"/>
              <a:t> 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a:t>Image </a:t>
            </a:r>
            <a:r>
              <a:rPr lang="fi-FI" sz="1400" dirty="0" err="1"/>
              <a:t>object</a:t>
            </a:r>
            <a:r>
              <a:rPr lang="fi-FI" sz="1400" dirty="0"/>
              <a:t> </a:t>
            </a:r>
            <a:r>
              <a:rPr lang="fi-FI" sz="1400" dirty="0" err="1"/>
              <a:t>without</a:t>
            </a:r>
            <a:r>
              <a:rPr lang="fi-FI" sz="1400" dirty="0"/>
              <a:t> </a:t>
            </a:r>
            <a:r>
              <a:rPr lang="fi-FI" sz="1400" dirty="0" err="1"/>
              <a:t>any</a:t>
            </a:r>
            <a:r>
              <a:rPr lang="fi-FI" sz="1400" dirty="0"/>
              <a:t> </a:t>
            </a:r>
            <a:r>
              <a:rPr lang="fi-FI" sz="1400" dirty="0" err="1"/>
              <a:t>nearby</a:t>
            </a:r>
            <a:r>
              <a:rPr lang="fi-FI" sz="1400" dirty="0"/>
              <a:t> </a:t>
            </a:r>
            <a:r>
              <a:rPr lang="fi-FI" sz="1400" dirty="0" err="1"/>
              <a:t>detected</a:t>
            </a:r>
            <a:r>
              <a:rPr lang="fi-FI" sz="1400" dirty="0"/>
              <a:t> </a:t>
            </a:r>
            <a:r>
              <a:rPr lang="fi-FI" sz="1400" dirty="0" err="1"/>
              <a:t>objects</a:t>
            </a:r>
            <a:r>
              <a:rPr lang="fi-FI" sz="1400" dirty="0"/>
              <a:t>. </a:t>
            </a:r>
            <a:r>
              <a:rPr lang="fi-FI" sz="1400" dirty="0" err="1"/>
              <a:t>The</a:t>
            </a:r>
            <a:r>
              <a:rPr lang="fi-FI" sz="1400" dirty="0"/>
              <a:t> image </a:t>
            </a:r>
            <a:r>
              <a:rPr lang="fi-FI" sz="1400" dirty="0" err="1"/>
              <a:t>object</a:t>
            </a:r>
            <a:r>
              <a:rPr lang="fi-FI" sz="1400" dirty="0"/>
              <a:t> is </a:t>
            </a:r>
            <a:r>
              <a:rPr lang="fi-FI" sz="1400" dirty="0" err="1"/>
              <a:t>deleted</a:t>
            </a:r>
            <a:r>
              <a:rPr lang="fi-FI" sz="1400" dirty="0"/>
              <a:t>.</a:t>
            </a:r>
          </a:p>
          <a:p>
            <a:endParaRPr lang="en-GB" sz="1400" dirty="0"/>
          </a:p>
        </p:txBody>
      </p:sp>
      <p:sp>
        <p:nvSpPr>
          <p:cNvPr id="18" name="Tekstiruutu 17">
            <a:extLst>
              <a:ext uri="{FF2B5EF4-FFF2-40B4-BE49-F238E27FC236}">
                <a16:creationId xmlns:a16="http://schemas.microsoft.com/office/drawing/2014/main" id="{A13C341C-2A50-4F00-9660-52F1123295B7}"/>
              </a:ext>
            </a:extLst>
          </p:cNvPr>
          <p:cNvSpPr txBox="1"/>
          <p:nvPr/>
        </p:nvSpPr>
        <p:spPr>
          <a:xfrm>
            <a:off x="5079411" y="5636909"/>
            <a:ext cx="7124002" cy="830997"/>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Instead</a:t>
            </a:r>
            <a:r>
              <a:rPr lang="fi-FI" sz="1600" dirty="0">
                <a:solidFill>
                  <a:srgbClr val="FF0000"/>
                </a:solidFill>
              </a:rPr>
              <a:t> of </a:t>
            </a:r>
            <a:r>
              <a:rPr lang="fi-FI" sz="1600" dirty="0" err="1">
                <a:solidFill>
                  <a:srgbClr val="FF0000"/>
                </a:solidFill>
              </a:rPr>
              <a:t>deleting</a:t>
            </a:r>
            <a:r>
              <a:rPr lang="fi-FI" sz="1600" dirty="0">
                <a:solidFill>
                  <a:srgbClr val="FF0000"/>
                </a:solidFill>
              </a:rPr>
              <a:t> an image </a:t>
            </a:r>
            <a:r>
              <a:rPr lang="fi-FI" sz="1600" dirty="0" err="1">
                <a:solidFill>
                  <a:srgbClr val="FF0000"/>
                </a:solidFill>
              </a:rPr>
              <a:t>object</a:t>
            </a:r>
            <a:r>
              <a:rPr lang="fi-FI" sz="1600" dirty="0">
                <a:solidFill>
                  <a:srgbClr val="FF0000"/>
                </a:solidFill>
              </a:rPr>
              <a:t> in </a:t>
            </a:r>
            <a:r>
              <a:rPr lang="fi-FI" sz="1600" dirty="0" err="1">
                <a:solidFill>
                  <a:srgbClr val="FF0000"/>
                </a:solidFill>
              </a:rPr>
              <a:t>absence</a:t>
            </a:r>
            <a:r>
              <a:rPr lang="fi-FI" sz="1600" dirty="0">
                <a:solidFill>
                  <a:srgbClr val="FF0000"/>
                </a:solidFill>
              </a:rPr>
              <a:t> of </a:t>
            </a:r>
            <a:r>
              <a:rPr lang="fi-FI" sz="1600" dirty="0" err="1">
                <a:solidFill>
                  <a:srgbClr val="FF0000"/>
                </a:solidFill>
              </a:rPr>
              <a:t>detected</a:t>
            </a:r>
            <a:r>
              <a:rPr lang="fi-FI" sz="1600" dirty="0">
                <a:solidFill>
                  <a:srgbClr val="FF0000"/>
                </a:solidFill>
              </a:rPr>
              <a:t> </a:t>
            </a:r>
            <a:r>
              <a:rPr lang="fi-FI" sz="1600" dirty="0" err="1">
                <a:solidFill>
                  <a:srgbClr val="FF0000"/>
                </a:solidFill>
              </a:rPr>
              <a:t>objects</a:t>
            </a:r>
            <a:r>
              <a:rPr lang="fi-FI" sz="1600" dirty="0">
                <a:solidFill>
                  <a:srgbClr val="FF0000"/>
                </a:solidFill>
              </a:rPr>
              <a:t>, </a:t>
            </a:r>
            <a:br>
              <a:rPr lang="fi-FI" sz="1600" dirty="0">
                <a:solidFill>
                  <a:srgbClr val="FF0000"/>
                </a:solidFill>
              </a:rPr>
            </a:br>
            <a:r>
              <a:rPr lang="fi-FI" sz="1600" dirty="0" err="1">
                <a:solidFill>
                  <a:srgbClr val="FF0000"/>
                </a:solidFill>
              </a:rPr>
              <a:t>should</a:t>
            </a:r>
            <a:r>
              <a:rPr lang="fi-FI" sz="1600" dirty="0">
                <a:solidFill>
                  <a:srgbClr val="FF0000"/>
                </a:solidFill>
              </a:rPr>
              <a:t> it </a:t>
            </a:r>
            <a:r>
              <a:rPr lang="fi-FI" sz="1600" dirty="0" err="1">
                <a:solidFill>
                  <a:srgbClr val="FF0000"/>
                </a:solidFill>
              </a:rPr>
              <a:t>have</a:t>
            </a:r>
            <a:r>
              <a:rPr lang="fi-FI" sz="1600" dirty="0">
                <a:solidFill>
                  <a:srgbClr val="FF0000"/>
                </a:solidFill>
              </a:rPr>
              <a:t> a status </a:t>
            </a:r>
            <a:r>
              <a:rPr lang="fi-FI" sz="1600" dirty="0" err="1">
                <a:solidFill>
                  <a:srgbClr val="FF0000"/>
                </a:solidFill>
              </a:rPr>
              <a:t>which</a:t>
            </a:r>
            <a:r>
              <a:rPr lang="fi-FI" sz="1600" dirty="0">
                <a:solidFill>
                  <a:srgbClr val="FF0000"/>
                </a:solidFill>
              </a:rPr>
              <a:t> </a:t>
            </a:r>
            <a:r>
              <a:rPr lang="fi-FI" sz="1600" dirty="0" err="1">
                <a:solidFill>
                  <a:srgbClr val="FF0000"/>
                </a:solidFill>
              </a:rPr>
              <a:t>would</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changed</a:t>
            </a:r>
            <a:r>
              <a:rPr lang="fi-FI" sz="1600" dirty="0">
                <a:solidFill>
                  <a:srgbClr val="FF0000"/>
                </a:solidFill>
              </a:rPr>
              <a:t>? </a:t>
            </a:r>
            <a:r>
              <a:rPr lang="fi-FI" sz="1600" dirty="0" err="1">
                <a:solidFill>
                  <a:srgbClr val="FF0000"/>
                </a:solidFill>
              </a:rPr>
              <a:t>The</a:t>
            </a:r>
            <a:r>
              <a:rPr lang="fi-FI" sz="1600" dirty="0">
                <a:solidFill>
                  <a:srgbClr val="FF0000"/>
                </a:solidFill>
              </a:rPr>
              <a:t> status </a:t>
            </a:r>
            <a:r>
              <a:rPr lang="fi-FI" sz="1600" dirty="0" err="1">
                <a:solidFill>
                  <a:srgbClr val="FF0000"/>
                </a:solidFill>
              </a:rPr>
              <a:t>values</a:t>
            </a:r>
            <a:r>
              <a:rPr lang="fi-FI" sz="1600" dirty="0">
                <a:solidFill>
                  <a:srgbClr val="FF0000"/>
                </a:solidFill>
              </a:rPr>
              <a:t> </a:t>
            </a:r>
            <a:r>
              <a:rPr lang="fi-FI" sz="1600" dirty="0" err="1">
                <a:solidFill>
                  <a:srgbClr val="FF0000"/>
                </a:solidFill>
              </a:rPr>
              <a:t>could</a:t>
            </a:r>
            <a:r>
              <a:rPr lang="fi-FI" sz="1600" dirty="0">
                <a:solidFill>
                  <a:srgbClr val="FF0000"/>
                </a:solidFill>
              </a:rPr>
              <a:t> </a:t>
            </a:r>
            <a:r>
              <a:rPr lang="fi-FI" sz="1600" dirty="0" err="1">
                <a:solidFill>
                  <a:srgbClr val="FF0000"/>
                </a:solidFill>
              </a:rPr>
              <a:t>be</a:t>
            </a:r>
            <a:r>
              <a:rPr lang="fi-FI" sz="1600" dirty="0">
                <a:solidFill>
                  <a:srgbClr val="FF0000"/>
                </a:solidFill>
              </a:rPr>
              <a:t> for </a:t>
            </a:r>
            <a:br>
              <a:rPr lang="fi-FI" sz="1600" dirty="0">
                <a:solidFill>
                  <a:srgbClr val="FF0000"/>
                </a:solidFill>
              </a:rPr>
            </a:br>
            <a:r>
              <a:rPr lang="fi-FI" sz="1600" dirty="0" err="1">
                <a:solidFill>
                  <a:srgbClr val="FF0000"/>
                </a:solidFill>
              </a:rPr>
              <a:t>example</a:t>
            </a:r>
            <a:r>
              <a:rPr lang="fi-FI" sz="1600" dirty="0">
                <a:solidFill>
                  <a:srgbClr val="FF0000"/>
                </a:solidFill>
              </a:rPr>
              <a:t> ’</a:t>
            </a:r>
            <a:r>
              <a:rPr lang="fi-FI" sz="1600" dirty="0" err="1">
                <a:solidFill>
                  <a:srgbClr val="FF0000"/>
                </a:solidFill>
              </a:rPr>
              <a:t>detected</a:t>
            </a:r>
            <a:r>
              <a:rPr lang="fi-FI" sz="1600" dirty="0">
                <a:solidFill>
                  <a:srgbClr val="FF0000"/>
                </a:solidFill>
              </a:rPr>
              <a:t>’, ’</a:t>
            </a:r>
            <a:r>
              <a:rPr lang="fi-FI" sz="1600" dirty="0" err="1">
                <a:solidFill>
                  <a:srgbClr val="FF0000"/>
                </a:solidFill>
              </a:rPr>
              <a:t>hidden</a:t>
            </a:r>
            <a:r>
              <a:rPr lang="fi-FI" sz="1600" dirty="0">
                <a:solidFill>
                  <a:srgbClr val="FF0000"/>
                </a:solidFill>
              </a:rPr>
              <a:t>’, ’out of </a:t>
            </a:r>
            <a:r>
              <a:rPr lang="fi-FI" sz="1600" dirty="0" err="1">
                <a:solidFill>
                  <a:srgbClr val="FF0000"/>
                </a:solidFill>
              </a:rPr>
              <a:t>frame</a:t>
            </a:r>
            <a:r>
              <a:rPr lang="fi-FI" sz="1600" dirty="0">
                <a:solidFill>
                  <a:srgbClr val="FF0000"/>
                </a:solidFill>
              </a:rPr>
              <a:t>’. </a:t>
            </a:r>
          </a:p>
        </p:txBody>
      </p:sp>
    </p:spTree>
    <p:extLst>
      <p:ext uri="{BB962C8B-B14F-4D97-AF65-F5344CB8AC3E}">
        <p14:creationId xmlns:p14="http://schemas.microsoft.com/office/powerpoint/2010/main" val="39020982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5380415" y="823554"/>
            <a:ext cx="2142396" cy="1631862"/>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5637904" y="1015084"/>
            <a:ext cx="2142396" cy="1631863"/>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8346575" y="1171436"/>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8346574" y="1530522"/>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8858165" y="1055141"/>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2250040" cy="461665"/>
          </a:xfrm>
          <a:prstGeom prst="rect">
            <a:avLst/>
          </a:prstGeom>
          <a:noFill/>
        </p:spPr>
        <p:txBody>
          <a:bodyPr wrap="none" rtlCol="0">
            <a:spAutoFit/>
          </a:bodyPr>
          <a:lstStyle/>
          <a:p>
            <a:r>
              <a:rPr lang="fi-FI" sz="2400" dirty="0" err="1"/>
              <a:t>Distance</a:t>
            </a:r>
            <a:r>
              <a:rPr lang="fi-FI" sz="2400" dirty="0"/>
              <a:t> </a:t>
            </a:r>
            <a:r>
              <a:rPr lang="fi-FI" sz="2400" dirty="0" err="1"/>
              <a:t>metrics</a:t>
            </a:r>
            <a:endParaRPr lang="en-GB" sz="2400" dirty="0"/>
          </a:p>
        </p:txBody>
      </p:sp>
      <p:sp>
        <p:nvSpPr>
          <p:cNvPr id="19" name="Tekstiruutu 18">
            <a:extLst>
              <a:ext uri="{FF2B5EF4-FFF2-40B4-BE49-F238E27FC236}">
                <a16:creationId xmlns:a16="http://schemas.microsoft.com/office/drawing/2014/main" id="{8CB2656C-42FF-4288-AEA9-F34FA9B4DB9E}"/>
              </a:ext>
            </a:extLst>
          </p:cNvPr>
          <p:cNvSpPr txBox="1"/>
          <p:nvPr/>
        </p:nvSpPr>
        <p:spPr>
          <a:xfrm>
            <a:off x="5079411" y="5843832"/>
            <a:ext cx="6255880" cy="830997"/>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a:t>
            </a:r>
            <a:r>
              <a:rPr lang="fi-FI" sz="1600" dirty="0" err="1">
                <a:solidFill>
                  <a:srgbClr val="FF0000"/>
                </a:solidFill>
              </a:rPr>
              <a:t>other</a:t>
            </a:r>
            <a:r>
              <a:rPr lang="fi-FI" sz="1600" dirty="0">
                <a:solidFill>
                  <a:srgbClr val="FF0000"/>
                </a:solidFill>
              </a:rPr>
              <a:t> </a:t>
            </a:r>
            <a:r>
              <a:rPr lang="fi-FI" sz="1600" dirty="0" err="1">
                <a:solidFill>
                  <a:srgbClr val="FF0000"/>
                </a:solidFill>
              </a:rPr>
              <a:t>factors</a:t>
            </a:r>
            <a:r>
              <a:rPr lang="fi-FI" sz="1600" dirty="0">
                <a:solidFill>
                  <a:srgbClr val="FF0000"/>
                </a:solidFill>
              </a:rPr>
              <a:t> </a:t>
            </a:r>
            <a:r>
              <a:rPr lang="fi-FI" sz="1600" dirty="0" err="1">
                <a:solidFill>
                  <a:srgbClr val="FF0000"/>
                </a:solidFill>
              </a:rPr>
              <a:t>should</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included</a:t>
            </a:r>
            <a:r>
              <a:rPr lang="fi-FI" sz="1600" dirty="0">
                <a:solidFill>
                  <a:srgbClr val="FF0000"/>
                </a:solidFill>
              </a:rPr>
              <a:t> and </a:t>
            </a:r>
            <a:r>
              <a:rPr lang="fi-FI" sz="1600" dirty="0" err="1">
                <a:solidFill>
                  <a:srgbClr val="FF0000"/>
                </a:solidFill>
              </a:rPr>
              <a:t>how</a:t>
            </a:r>
            <a:r>
              <a:rPr lang="fi-FI" sz="1600" dirty="0">
                <a:solidFill>
                  <a:srgbClr val="FF0000"/>
                </a:solidFill>
              </a:rPr>
              <a:t> </a:t>
            </a:r>
            <a:r>
              <a:rPr lang="fi-FI" sz="1600" dirty="0" err="1">
                <a:solidFill>
                  <a:srgbClr val="FF0000"/>
                </a:solidFill>
              </a:rPr>
              <a:t>they</a:t>
            </a:r>
            <a:r>
              <a:rPr lang="fi-FI" sz="1600" dirty="0">
                <a:solidFill>
                  <a:srgbClr val="FF0000"/>
                </a:solidFill>
              </a:rPr>
              <a:t> </a:t>
            </a:r>
            <a:r>
              <a:rPr lang="fi-FI" sz="1600" dirty="0" err="1">
                <a:solidFill>
                  <a:srgbClr val="FF0000"/>
                </a:solidFill>
              </a:rPr>
              <a:t>are</a:t>
            </a:r>
            <a:r>
              <a:rPr lang="fi-FI" sz="1600" dirty="0">
                <a:solidFill>
                  <a:srgbClr val="FF0000"/>
                </a:solidFill>
              </a:rPr>
              <a:t> </a:t>
            </a:r>
          </a:p>
          <a:p>
            <a:r>
              <a:rPr lang="fi-FI" sz="1600" dirty="0" err="1">
                <a:solidFill>
                  <a:srgbClr val="FF0000"/>
                </a:solidFill>
              </a:rPr>
              <a:t>compared</a:t>
            </a:r>
            <a:r>
              <a:rPr lang="fi-FI" sz="1600" dirty="0">
                <a:solidFill>
                  <a:srgbClr val="FF0000"/>
                </a:solidFill>
              </a:rPr>
              <a:t> (</a:t>
            </a:r>
            <a:r>
              <a:rPr lang="fi-FI" sz="1600" dirty="0" err="1">
                <a:solidFill>
                  <a:srgbClr val="FF0000"/>
                </a:solidFill>
              </a:rPr>
              <a:t>comparing</a:t>
            </a:r>
            <a:r>
              <a:rPr lang="fi-FI" sz="1600" dirty="0">
                <a:solidFill>
                  <a:srgbClr val="FF0000"/>
                </a:solidFill>
              </a:rPr>
              <a:t> </a:t>
            </a:r>
            <a:r>
              <a:rPr lang="fi-FI" sz="1600" dirty="0" err="1">
                <a:solidFill>
                  <a:srgbClr val="FF0000"/>
                </a:solidFill>
              </a:rPr>
              <a:t>cats</a:t>
            </a:r>
            <a:r>
              <a:rPr lang="fi-FI" sz="1600" dirty="0">
                <a:solidFill>
                  <a:srgbClr val="FF0000"/>
                </a:solidFill>
              </a:rPr>
              <a:t> and </a:t>
            </a:r>
            <a:r>
              <a:rPr lang="fi-FI" sz="1600" dirty="0" err="1">
                <a:solidFill>
                  <a:srgbClr val="FF0000"/>
                </a:solidFill>
              </a:rPr>
              <a:t>dogs</a:t>
            </a:r>
            <a:r>
              <a:rPr lang="fi-FI" sz="1600" dirty="0">
                <a:solidFill>
                  <a:srgbClr val="FF0000"/>
                </a:solidFill>
              </a:rPr>
              <a:t>…)? </a:t>
            </a:r>
            <a:r>
              <a:rPr lang="fi-FI" sz="1600" dirty="0" err="1">
                <a:solidFill>
                  <a:srgbClr val="FF0000"/>
                </a:solidFill>
              </a:rPr>
              <a:t>Gathering</a:t>
            </a:r>
            <a:r>
              <a:rPr lang="fi-FI" sz="1600" dirty="0">
                <a:solidFill>
                  <a:srgbClr val="FF0000"/>
                </a:solidFill>
              </a:rPr>
              <a:t> </a:t>
            </a:r>
            <a:r>
              <a:rPr lang="fi-FI" sz="1600" dirty="0" err="1">
                <a:solidFill>
                  <a:srgbClr val="FF0000"/>
                </a:solidFill>
              </a:rPr>
              <a:t>statistics</a:t>
            </a:r>
            <a:r>
              <a:rPr lang="fi-FI" sz="1600" dirty="0">
                <a:solidFill>
                  <a:srgbClr val="FF0000"/>
                </a:solidFill>
              </a:rPr>
              <a:t> and </a:t>
            </a:r>
            <a:r>
              <a:rPr lang="fi-FI" sz="1600" dirty="0" err="1">
                <a:solidFill>
                  <a:srgbClr val="FF0000"/>
                </a:solidFill>
              </a:rPr>
              <a:t>scaling</a:t>
            </a:r>
            <a:r>
              <a:rPr lang="fi-FI" sz="1600" dirty="0">
                <a:solidFill>
                  <a:srgbClr val="FF0000"/>
                </a:solidFill>
              </a:rPr>
              <a:t>?</a:t>
            </a:r>
          </a:p>
          <a:p>
            <a:r>
              <a:rPr lang="fi-FI" sz="1600" dirty="0" err="1">
                <a:solidFill>
                  <a:srgbClr val="FF0000"/>
                </a:solidFill>
              </a:rPr>
              <a:t>Mahalanobis</a:t>
            </a:r>
            <a:r>
              <a:rPr lang="fi-FI" sz="1600" dirty="0">
                <a:solidFill>
                  <a:srgbClr val="FF0000"/>
                </a:solidFill>
              </a:rPr>
              <a:t> </a:t>
            </a:r>
            <a:r>
              <a:rPr lang="fi-FI" sz="1600" dirty="0" err="1">
                <a:solidFill>
                  <a:srgbClr val="FF0000"/>
                </a:solidFill>
              </a:rPr>
              <a:t>distance</a:t>
            </a:r>
            <a:r>
              <a:rPr lang="fi-FI" sz="1600" dirty="0">
                <a:solidFill>
                  <a:srgbClr val="FF0000"/>
                </a:solidFill>
              </a:rPr>
              <a:t>?</a:t>
            </a:r>
          </a:p>
        </p:txBody>
      </p:sp>
      <p:pic>
        <p:nvPicPr>
          <p:cNvPr id="6" name="Kuva 5">
            <a:extLst>
              <a:ext uri="{FF2B5EF4-FFF2-40B4-BE49-F238E27FC236}">
                <a16:creationId xmlns:a16="http://schemas.microsoft.com/office/drawing/2014/main" id="{5E297DBA-3D72-4800-95C2-B0F1D5EF78E2}"/>
              </a:ext>
            </a:extLst>
          </p:cNvPr>
          <p:cNvPicPr>
            <a:picLocks noChangeAspect="1"/>
          </p:cNvPicPr>
          <p:nvPr/>
        </p:nvPicPr>
        <p:blipFill>
          <a:blip r:embed="rId2"/>
          <a:stretch>
            <a:fillRect/>
          </a:stretch>
        </p:blipFill>
        <p:spPr>
          <a:xfrm>
            <a:off x="5217752" y="3176141"/>
            <a:ext cx="4832451" cy="2232169"/>
          </a:xfrm>
          <a:prstGeom prst="rect">
            <a:avLst/>
          </a:prstGeom>
        </p:spPr>
      </p:pic>
    </p:spTree>
    <p:extLst>
      <p:ext uri="{BB962C8B-B14F-4D97-AF65-F5344CB8AC3E}">
        <p14:creationId xmlns:p14="http://schemas.microsoft.com/office/powerpoint/2010/main" val="2897742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6" name="Kuva 5">
            <a:extLst>
              <a:ext uri="{FF2B5EF4-FFF2-40B4-BE49-F238E27FC236}">
                <a16:creationId xmlns:a16="http://schemas.microsoft.com/office/drawing/2014/main" id="{479A0FD2-ABFF-4BBF-8B02-1F22A4A68F73}"/>
              </a:ext>
            </a:extLst>
          </p:cNvPr>
          <p:cNvPicPr>
            <a:picLocks noChangeAspect="1"/>
          </p:cNvPicPr>
          <p:nvPr/>
        </p:nvPicPr>
        <p:blipFill>
          <a:blip r:embed="rId2"/>
          <a:stretch>
            <a:fillRect/>
          </a:stretch>
        </p:blipFill>
        <p:spPr>
          <a:xfrm>
            <a:off x="4998968" y="718312"/>
            <a:ext cx="7193032" cy="2311450"/>
          </a:xfrm>
          <a:prstGeom prst="rect">
            <a:avLst/>
          </a:prstGeom>
        </p:spPr>
      </p:pic>
      <p:pic>
        <p:nvPicPr>
          <p:cNvPr id="37890" name="Picture 2" descr="Image result for hungarian algorithm">
            <a:extLst>
              <a:ext uri="{FF2B5EF4-FFF2-40B4-BE49-F238E27FC236}">
                <a16:creationId xmlns:a16="http://schemas.microsoft.com/office/drawing/2014/main" id="{84DED232-54F3-42FE-8FD6-B7116DC8A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85461"/>
            <a:ext cx="3933825" cy="1514475"/>
          </a:xfrm>
          <a:prstGeom prst="rect">
            <a:avLst/>
          </a:prstGeom>
          <a:noFill/>
          <a:extLst>
            <a:ext uri="{909E8E84-426E-40DD-AFC4-6F175D3DCCD1}">
              <a14:hiddenFill xmlns:a14="http://schemas.microsoft.com/office/drawing/2010/main">
                <a:solidFill>
                  <a:srgbClr val="FFFFFF"/>
                </a:solidFill>
              </a14:hiddenFill>
            </a:ext>
          </a:extLst>
        </p:spPr>
      </p:pic>
      <p:pic>
        <p:nvPicPr>
          <p:cNvPr id="7" name="Kuva 6">
            <a:extLst>
              <a:ext uri="{FF2B5EF4-FFF2-40B4-BE49-F238E27FC236}">
                <a16:creationId xmlns:a16="http://schemas.microsoft.com/office/drawing/2014/main" id="{7F60952C-3C64-4282-9223-85BCF65156E8}"/>
              </a:ext>
            </a:extLst>
          </p:cNvPr>
          <p:cNvPicPr>
            <a:picLocks noChangeAspect="1"/>
          </p:cNvPicPr>
          <p:nvPr/>
        </p:nvPicPr>
        <p:blipFill>
          <a:blip r:embed="rId4"/>
          <a:stretch>
            <a:fillRect/>
          </a:stretch>
        </p:blipFill>
        <p:spPr>
          <a:xfrm>
            <a:off x="6167376" y="4871537"/>
            <a:ext cx="4195680" cy="1876493"/>
          </a:xfrm>
          <a:prstGeom prst="rect">
            <a:avLst/>
          </a:prstGeom>
        </p:spPr>
      </p:pic>
    </p:spTree>
    <p:extLst>
      <p:ext uri="{BB962C8B-B14F-4D97-AF65-F5344CB8AC3E}">
        <p14:creationId xmlns:p14="http://schemas.microsoft.com/office/powerpoint/2010/main" val="18695233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4" name="Kuva 3">
            <a:extLst>
              <a:ext uri="{FF2B5EF4-FFF2-40B4-BE49-F238E27FC236}">
                <a16:creationId xmlns:a16="http://schemas.microsoft.com/office/drawing/2014/main" id="{4192D872-5E88-4080-8EC6-9547FBC21F38}"/>
              </a:ext>
            </a:extLst>
          </p:cNvPr>
          <p:cNvPicPr>
            <a:picLocks noChangeAspect="1"/>
          </p:cNvPicPr>
          <p:nvPr/>
        </p:nvPicPr>
        <p:blipFill>
          <a:blip r:embed="rId2"/>
          <a:stretch>
            <a:fillRect/>
          </a:stretch>
        </p:blipFill>
        <p:spPr>
          <a:xfrm>
            <a:off x="5657042" y="709829"/>
            <a:ext cx="3960040" cy="5935909"/>
          </a:xfrm>
          <a:prstGeom prst="rect">
            <a:avLst/>
          </a:prstGeom>
        </p:spPr>
      </p:pic>
    </p:spTree>
    <p:extLst>
      <p:ext uri="{BB962C8B-B14F-4D97-AF65-F5344CB8AC3E}">
        <p14:creationId xmlns:p14="http://schemas.microsoft.com/office/powerpoint/2010/main" val="3140972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Object detection helps understanding</a:t>
            </a:r>
          </a:p>
        </p:txBody>
      </p:sp>
      <p:pic>
        <p:nvPicPr>
          <p:cNvPr id="4100" name="Picture 4" descr="Image result for object detection bounding box">
            <a:extLst>
              <a:ext uri="{FF2B5EF4-FFF2-40B4-BE49-F238E27FC236}">
                <a16:creationId xmlns:a16="http://schemas.microsoft.com/office/drawing/2014/main" id="{CFCFD3DC-8AC7-4406-97EB-92C11C6BD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739" y="2176462"/>
            <a:ext cx="66675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462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3" name="Kuva 2">
            <a:extLst>
              <a:ext uri="{FF2B5EF4-FFF2-40B4-BE49-F238E27FC236}">
                <a16:creationId xmlns:a16="http://schemas.microsoft.com/office/drawing/2014/main" id="{E1E5708D-5DC4-4423-8241-CD280EC2F833}"/>
              </a:ext>
            </a:extLst>
          </p:cNvPr>
          <p:cNvPicPr>
            <a:picLocks noChangeAspect="1"/>
          </p:cNvPicPr>
          <p:nvPr/>
        </p:nvPicPr>
        <p:blipFill>
          <a:blip r:embed="rId2"/>
          <a:stretch>
            <a:fillRect/>
          </a:stretch>
        </p:blipFill>
        <p:spPr>
          <a:xfrm>
            <a:off x="5105317" y="2131901"/>
            <a:ext cx="5543550" cy="638175"/>
          </a:xfrm>
          <a:prstGeom prst="rect">
            <a:avLst/>
          </a:prstGeom>
        </p:spPr>
      </p:pic>
    </p:spTree>
    <p:extLst>
      <p:ext uri="{BB962C8B-B14F-4D97-AF65-F5344CB8AC3E}">
        <p14:creationId xmlns:p14="http://schemas.microsoft.com/office/powerpoint/2010/main" val="1407898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sp>
        <p:nvSpPr>
          <p:cNvPr id="7" name="Tekstiruutu 6">
            <a:extLst>
              <a:ext uri="{FF2B5EF4-FFF2-40B4-BE49-F238E27FC236}">
                <a16:creationId xmlns:a16="http://schemas.microsoft.com/office/drawing/2014/main" id="{2B7DB0B6-9B59-42A6-BD14-C3EADDDE97B7}"/>
              </a:ext>
            </a:extLst>
          </p:cNvPr>
          <p:cNvSpPr txBox="1"/>
          <p:nvPr/>
        </p:nvSpPr>
        <p:spPr>
          <a:xfrm>
            <a:off x="4927758" y="1395204"/>
            <a:ext cx="6444932" cy="1323439"/>
          </a:xfrm>
          <a:prstGeom prst="rect">
            <a:avLst/>
          </a:prstGeom>
          <a:noFill/>
        </p:spPr>
        <p:txBody>
          <a:bodyPr wrap="squar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Role</a:t>
            </a:r>
            <a:r>
              <a:rPr lang="fi-FI" sz="1600" dirty="0">
                <a:solidFill>
                  <a:srgbClr val="FF0000"/>
                </a:solidFill>
              </a:rPr>
              <a:t> of </a:t>
            </a:r>
            <a:r>
              <a:rPr lang="fi-FI" sz="1600" dirty="0" err="1">
                <a:solidFill>
                  <a:srgbClr val="FF0000"/>
                </a:solidFill>
              </a:rPr>
              <a:t>classical</a:t>
            </a:r>
            <a:r>
              <a:rPr lang="fi-FI" sz="1600" dirty="0">
                <a:solidFill>
                  <a:srgbClr val="FF0000"/>
                </a:solidFill>
              </a:rPr>
              <a:t> </a:t>
            </a:r>
            <a:r>
              <a:rPr lang="fi-FI" sz="1600" dirty="0" err="1">
                <a:solidFill>
                  <a:srgbClr val="FF0000"/>
                </a:solidFill>
              </a:rPr>
              <a:t>algorithms</a:t>
            </a:r>
            <a:r>
              <a:rPr lang="fi-FI" sz="1600" dirty="0">
                <a:solidFill>
                  <a:srgbClr val="FF0000"/>
                </a:solidFill>
              </a:rPr>
              <a:t>?</a:t>
            </a:r>
          </a:p>
          <a:p>
            <a:pPr marL="742950" lvl="1" indent="-285750">
              <a:buFont typeface="Arial" panose="020B0604020202020204" pitchFamily="34" charset="0"/>
              <a:buChar char="•"/>
            </a:pPr>
            <a:r>
              <a:rPr lang="fi-FI" sz="1600" dirty="0" err="1">
                <a:solidFill>
                  <a:srgbClr val="FF0000"/>
                </a:solidFill>
              </a:rPr>
              <a:t>MeanShift</a:t>
            </a:r>
            <a:endParaRPr lang="fi-FI" sz="1600" dirty="0">
              <a:solidFill>
                <a:srgbClr val="FF0000"/>
              </a:solidFill>
            </a:endParaRPr>
          </a:p>
          <a:p>
            <a:pPr marL="742950" lvl="1" indent="-285750">
              <a:buFont typeface="Arial" panose="020B0604020202020204" pitchFamily="34" charset="0"/>
              <a:buChar char="•"/>
            </a:pPr>
            <a:r>
              <a:rPr lang="fi-FI" sz="1600" dirty="0" err="1">
                <a:solidFill>
                  <a:srgbClr val="FF0000"/>
                </a:solidFill>
              </a:rPr>
              <a:t>CamShift</a:t>
            </a:r>
            <a:endParaRPr lang="fi-FI" sz="1600" dirty="0">
              <a:solidFill>
                <a:srgbClr val="FF0000"/>
              </a:solidFill>
            </a:endParaRPr>
          </a:p>
          <a:p>
            <a:pPr marL="742950" lvl="1" indent="-285750">
              <a:buFont typeface="Arial" panose="020B0604020202020204" pitchFamily="34" charset="0"/>
              <a:buChar char="•"/>
            </a:pPr>
            <a:r>
              <a:rPr lang="fi-FI" sz="1600" dirty="0">
                <a:solidFill>
                  <a:srgbClr val="FF0000"/>
                </a:solidFill>
              </a:rPr>
              <a:t>Optical </a:t>
            </a:r>
            <a:r>
              <a:rPr lang="fi-FI" sz="1600" dirty="0" err="1">
                <a:solidFill>
                  <a:srgbClr val="FF0000"/>
                </a:solidFill>
              </a:rPr>
              <a:t>flow</a:t>
            </a:r>
            <a:r>
              <a:rPr lang="fi-FI" sz="1600" dirty="0">
                <a:solidFill>
                  <a:srgbClr val="FF0000"/>
                </a:solidFill>
              </a:rPr>
              <a:t> (Lucas-</a:t>
            </a:r>
            <a:r>
              <a:rPr lang="fi-FI" sz="1600" dirty="0" err="1">
                <a:solidFill>
                  <a:srgbClr val="FF0000"/>
                </a:solidFill>
              </a:rPr>
              <a:t>Kanade</a:t>
            </a:r>
            <a:r>
              <a:rPr lang="fi-FI" sz="1600" dirty="0">
                <a:solidFill>
                  <a:srgbClr val="FF0000"/>
                </a:solidFill>
              </a:rPr>
              <a:t>)</a:t>
            </a:r>
          </a:p>
          <a:p>
            <a:pPr marL="742950" lvl="1" indent="-285750">
              <a:buFont typeface="Arial" panose="020B0604020202020204" pitchFamily="34" charset="0"/>
              <a:buChar char="•"/>
            </a:pPr>
            <a:r>
              <a:rPr lang="fi-FI" sz="1600" dirty="0" err="1">
                <a:solidFill>
                  <a:srgbClr val="FF0000"/>
                </a:solidFill>
              </a:rPr>
              <a:t>Background</a:t>
            </a:r>
            <a:r>
              <a:rPr lang="fi-FI" sz="1600" dirty="0">
                <a:solidFill>
                  <a:srgbClr val="FF0000"/>
                </a:solidFill>
              </a:rPr>
              <a:t> </a:t>
            </a:r>
            <a:r>
              <a:rPr lang="fi-FI" sz="1600" dirty="0" err="1">
                <a:solidFill>
                  <a:srgbClr val="FF0000"/>
                </a:solidFill>
              </a:rPr>
              <a:t>Subtraction</a:t>
            </a:r>
            <a:endParaRPr lang="fi-FI" sz="1600" dirty="0">
              <a:solidFill>
                <a:srgbClr val="FF0000"/>
              </a:solidFill>
            </a:endParaRPr>
          </a:p>
        </p:txBody>
      </p:sp>
      <p:pic>
        <p:nvPicPr>
          <p:cNvPr id="2" name="Kuva 1">
            <a:extLst>
              <a:ext uri="{FF2B5EF4-FFF2-40B4-BE49-F238E27FC236}">
                <a16:creationId xmlns:a16="http://schemas.microsoft.com/office/drawing/2014/main" id="{631BFA99-5892-493D-A5D1-6CC27BA22CA5}"/>
              </a:ext>
            </a:extLst>
          </p:cNvPr>
          <p:cNvPicPr>
            <a:picLocks noChangeAspect="1"/>
          </p:cNvPicPr>
          <p:nvPr/>
        </p:nvPicPr>
        <p:blipFill>
          <a:blip r:embed="rId2"/>
          <a:stretch>
            <a:fillRect/>
          </a:stretch>
        </p:blipFill>
        <p:spPr>
          <a:xfrm>
            <a:off x="5031920" y="3439920"/>
            <a:ext cx="3118304" cy="2670627"/>
          </a:xfrm>
          <a:prstGeom prst="rect">
            <a:avLst/>
          </a:prstGeom>
        </p:spPr>
      </p:pic>
    </p:spTree>
    <p:extLst>
      <p:ext uri="{BB962C8B-B14F-4D97-AF65-F5344CB8AC3E}">
        <p14:creationId xmlns:p14="http://schemas.microsoft.com/office/powerpoint/2010/main" val="13327205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404878"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Vanishing</a:t>
            </a:r>
            <a:r>
              <a:rPr lang="fi-FI" sz="2400" dirty="0"/>
              <a:t> </a:t>
            </a:r>
            <a:r>
              <a:rPr lang="fi-FI" sz="2400" dirty="0" err="1"/>
              <a:t>detected</a:t>
            </a:r>
            <a:r>
              <a:rPr lang="fi-FI" sz="2400" dirty="0"/>
              <a:t> </a:t>
            </a:r>
            <a:r>
              <a:rPr lang="fi-FI" sz="2400" dirty="0" err="1"/>
              <a:t>objects</a:t>
            </a:r>
            <a:endParaRPr lang="en-GB" sz="2400" dirty="0"/>
          </a:p>
        </p:txBody>
      </p:sp>
      <p:pic>
        <p:nvPicPr>
          <p:cNvPr id="2" name="Kuva 1">
            <a:extLst>
              <a:ext uri="{FF2B5EF4-FFF2-40B4-BE49-F238E27FC236}">
                <a16:creationId xmlns:a16="http://schemas.microsoft.com/office/drawing/2014/main" id="{594562D2-836A-463D-9549-CE0CCF9AEFC9}"/>
              </a:ext>
            </a:extLst>
          </p:cNvPr>
          <p:cNvPicPr>
            <a:picLocks noChangeAspect="1"/>
          </p:cNvPicPr>
          <p:nvPr/>
        </p:nvPicPr>
        <p:blipFill>
          <a:blip r:embed="rId2"/>
          <a:stretch>
            <a:fillRect/>
          </a:stretch>
        </p:blipFill>
        <p:spPr>
          <a:xfrm>
            <a:off x="4998968" y="803614"/>
            <a:ext cx="6842051" cy="4114800"/>
          </a:xfrm>
          <a:prstGeom prst="rect">
            <a:avLst/>
          </a:prstGeom>
        </p:spPr>
      </p:pic>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6842129" cy="1077218"/>
          </a:xfrm>
          <a:prstGeom prst="rect">
            <a:avLst/>
          </a:prstGeom>
          <a:noFill/>
        </p:spPr>
        <p:txBody>
          <a:bodyPr wrap="none" rtlCol="0">
            <a:spAutoFit/>
          </a:bodyPr>
          <a:lstStyle/>
          <a:p>
            <a:r>
              <a:rPr lang="fi-FI" sz="1600" dirty="0" err="1"/>
              <a:t>Solution</a:t>
            </a:r>
            <a:r>
              <a:rPr lang="fi-FI" sz="1600" dirty="0"/>
              <a:t>: Image </a:t>
            </a:r>
            <a:r>
              <a:rPr lang="fi-FI" sz="1600" dirty="0" err="1"/>
              <a:t>objects</a:t>
            </a:r>
            <a:r>
              <a:rPr lang="fi-FI" sz="1600" dirty="0"/>
              <a:t> </a:t>
            </a:r>
            <a:r>
              <a:rPr lang="fi-FI" sz="1600" dirty="0" err="1"/>
              <a:t>have</a:t>
            </a:r>
            <a:r>
              <a:rPr lang="fi-FI" sz="1600" dirty="0"/>
              <a:t> </a:t>
            </a:r>
            <a:r>
              <a:rPr lang="fi-FI" sz="1600" dirty="0" err="1"/>
              <a:t>statuses</a:t>
            </a:r>
            <a:r>
              <a:rPr lang="fi-FI" sz="1600" dirty="0"/>
              <a:t>. </a:t>
            </a:r>
            <a:r>
              <a:rPr lang="fi-FI" sz="1600" dirty="0" err="1"/>
              <a:t>Their</a:t>
            </a:r>
            <a:r>
              <a:rPr lang="fi-FI" sz="1600" dirty="0"/>
              <a:t> </a:t>
            </a:r>
            <a:r>
              <a:rPr lang="fi-FI" sz="1600" dirty="0" err="1"/>
              <a:t>location</a:t>
            </a:r>
            <a:r>
              <a:rPr lang="fi-FI" sz="1600" dirty="0"/>
              <a:t> is </a:t>
            </a:r>
            <a:r>
              <a:rPr lang="fi-FI" sz="1600" dirty="0" err="1"/>
              <a:t>predicted</a:t>
            </a:r>
            <a:r>
              <a:rPr lang="fi-FI" sz="1600" dirty="0"/>
              <a:t> </a:t>
            </a:r>
            <a:r>
              <a:rPr lang="fi-FI" sz="1600" dirty="0" err="1"/>
              <a:t>according</a:t>
            </a:r>
            <a:r>
              <a:rPr lang="fi-FI" sz="1600" dirty="0"/>
              <a:t> to </a:t>
            </a:r>
            <a:br>
              <a:rPr lang="fi-FI" sz="1600" dirty="0"/>
            </a:br>
            <a:r>
              <a:rPr lang="fi-FI" sz="1600" dirty="0" err="1"/>
              <a:t>previous</a:t>
            </a:r>
            <a:r>
              <a:rPr lang="fi-FI" sz="1600" dirty="0"/>
              <a:t> </a:t>
            </a:r>
            <a:r>
              <a:rPr lang="fi-FI" sz="1600" dirty="0" err="1"/>
              <a:t>location</a:t>
            </a:r>
            <a:r>
              <a:rPr lang="fi-FI" sz="1600" dirty="0"/>
              <a:t> and </a:t>
            </a:r>
            <a:r>
              <a:rPr lang="fi-FI" sz="1600" dirty="0" err="1"/>
              <a:t>velocity</a:t>
            </a:r>
            <a:r>
              <a:rPr lang="fi-FI" sz="1600" dirty="0"/>
              <a:t>. </a:t>
            </a:r>
            <a:r>
              <a:rPr lang="fi-FI" sz="1600" dirty="0" err="1"/>
              <a:t>When</a:t>
            </a:r>
            <a:r>
              <a:rPr lang="fi-FI" sz="1600" dirty="0"/>
              <a:t> no </a:t>
            </a:r>
            <a:r>
              <a:rPr lang="fi-FI" sz="1600" dirty="0" err="1"/>
              <a:t>matching</a:t>
            </a:r>
            <a:r>
              <a:rPr lang="fi-FI" sz="1600" dirty="0"/>
              <a:t> </a:t>
            </a:r>
            <a:r>
              <a:rPr lang="fi-FI" sz="1600" dirty="0" err="1"/>
              <a:t>detected</a:t>
            </a:r>
            <a:r>
              <a:rPr lang="fi-FI" sz="1600" dirty="0"/>
              <a:t> </a:t>
            </a:r>
            <a:r>
              <a:rPr lang="fi-FI" sz="1600" dirty="0" err="1"/>
              <a:t>objects</a:t>
            </a:r>
            <a:r>
              <a:rPr lang="fi-FI" sz="1600" dirty="0"/>
              <a:t> </a:t>
            </a:r>
            <a:r>
              <a:rPr lang="fi-FI" sz="1600" dirty="0" err="1"/>
              <a:t>exist</a:t>
            </a:r>
            <a:r>
              <a:rPr lang="fi-FI" sz="1600" dirty="0"/>
              <a:t>, image </a:t>
            </a:r>
            <a:br>
              <a:rPr lang="fi-FI" sz="1600" dirty="0"/>
            </a:br>
            <a:r>
              <a:rPr lang="fi-FI" sz="1600" dirty="0" err="1"/>
              <a:t>objects</a:t>
            </a:r>
            <a:r>
              <a:rPr lang="fi-FI" sz="1600" dirty="0"/>
              <a:t> </a:t>
            </a:r>
            <a:r>
              <a:rPr lang="fi-FI" sz="1600" dirty="0" err="1"/>
              <a:t>are</a:t>
            </a:r>
            <a:r>
              <a:rPr lang="fi-FI" sz="1600" dirty="0"/>
              <a:t> </a:t>
            </a:r>
            <a:r>
              <a:rPr lang="fi-FI" sz="1600" dirty="0" err="1"/>
              <a:t>not</a:t>
            </a:r>
            <a:r>
              <a:rPr lang="fi-FI" sz="1600" dirty="0"/>
              <a:t>  </a:t>
            </a:r>
            <a:r>
              <a:rPr lang="fi-FI" sz="1600" dirty="0" err="1"/>
              <a:t>immediately</a:t>
            </a:r>
            <a:r>
              <a:rPr lang="fi-FI" sz="1600" dirty="0"/>
              <a:t> </a:t>
            </a:r>
            <a:r>
              <a:rPr lang="fi-FI" sz="1600" dirty="0" err="1"/>
              <a:t>removed</a:t>
            </a:r>
            <a:r>
              <a:rPr lang="fi-FI" sz="1600" dirty="0"/>
              <a:t>, </a:t>
            </a:r>
            <a:r>
              <a:rPr lang="fi-FI" sz="1600" dirty="0" err="1"/>
              <a:t>but</a:t>
            </a:r>
            <a:r>
              <a:rPr lang="fi-FI" sz="1600" dirty="0"/>
              <a:t> </a:t>
            </a:r>
            <a:r>
              <a:rPr lang="fi-FI" sz="1600" dirty="0" err="1"/>
              <a:t>their</a:t>
            </a:r>
            <a:r>
              <a:rPr lang="fi-FI" sz="1600" dirty="0"/>
              <a:t> status is </a:t>
            </a:r>
            <a:r>
              <a:rPr lang="fi-FI" sz="1600" dirty="0" err="1"/>
              <a:t>changed</a:t>
            </a:r>
            <a:r>
              <a:rPr lang="fi-FI" sz="1600" dirty="0"/>
              <a:t> (’</a:t>
            </a:r>
            <a:r>
              <a:rPr lang="fi-FI" sz="1600" dirty="0" err="1"/>
              <a:t>detected</a:t>
            </a:r>
            <a:r>
              <a:rPr lang="fi-FI" sz="1600" dirty="0"/>
              <a:t>’-&gt;</a:t>
            </a:r>
            <a:br>
              <a:rPr lang="fi-FI" sz="1600" dirty="0"/>
            </a:br>
            <a:r>
              <a:rPr lang="fi-FI" sz="1600" dirty="0"/>
              <a:t>’</a:t>
            </a:r>
            <a:r>
              <a:rPr lang="fi-FI" sz="1600" dirty="0" err="1"/>
              <a:t>hidden</a:t>
            </a:r>
            <a:r>
              <a:rPr lang="fi-FI" sz="1600" dirty="0"/>
              <a:t>’). </a:t>
            </a:r>
            <a:r>
              <a:rPr lang="fi-FI" sz="1600" dirty="0" err="1"/>
              <a:t>Prediction</a:t>
            </a:r>
            <a:r>
              <a:rPr lang="fi-FI" sz="1600" dirty="0"/>
              <a:t> </a:t>
            </a:r>
            <a:r>
              <a:rPr lang="fi-FI" sz="1600" dirty="0" err="1"/>
              <a:t>continues</a:t>
            </a:r>
            <a:r>
              <a:rPr lang="fi-FI" sz="1600" dirty="0"/>
              <a:t> in </a:t>
            </a:r>
            <a:r>
              <a:rPr lang="fi-FI" sz="1600" dirty="0" err="1"/>
              <a:t>following</a:t>
            </a:r>
            <a:r>
              <a:rPr lang="fi-FI" sz="1600" dirty="0"/>
              <a:t> </a:t>
            </a:r>
            <a:r>
              <a:rPr lang="fi-FI" sz="1600" dirty="0" err="1"/>
              <a:t>frames</a:t>
            </a:r>
            <a:r>
              <a:rPr lang="fi-FI" sz="1600" dirty="0"/>
              <a:t>.</a:t>
            </a:r>
            <a:endParaRPr lang="en-GB" sz="1600" dirty="0"/>
          </a:p>
        </p:txBody>
      </p:sp>
      <p:sp>
        <p:nvSpPr>
          <p:cNvPr id="10" name="Tekstiruutu 9">
            <a:extLst>
              <a:ext uri="{FF2B5EF4-FFF2-40B4-BE49-F238E27FC236}">
                <a16:creationId xmlns:a16="http://schemas.microsoft.com/office/drawing/2014/main" id="{BBE204AF-9D75-4A01-8965-B2935D8BD8E5}"/>
              </a:ext>
            </a:extLst>
          </p:cNvPr>
          <p:cNvSpPr txBox="1"/>
          <p:nvPr/>
        </p:nvSpPr>
        <p:spPr>
          <a:xfrm>
            <a:off x="4905954" y="6178131"/>
            <a:ext cx="5240537"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When</a:t>
            </a:r>
            <a:r>
              <a:rPr lang="fi-FI" sz="1600" dirty="0">
                <a:solidFill>
                  <a:srgbClr val="FF0000"/>
                </a:solidFill>
              </a:rPr>
              <a:t> </a:t>
            </a:r>
            <a:r>
              <a:rPr lang="fi-FI" sz="1600" dirty="0" err="1">
                <a:solidFill>
                  <a:srgbClr val="FF0000"/>
                </a:solidFill>
              </a:rPr>
              <a:t>should</a:t>
            </a:r>
            <a:r>
              <a:rPr lang="fi-FI" sz="1600" dirty="0">
                <a:solidFill>
                  <a:srgbClr val="FF0000"/>
                </a:solidFill>
              </a:rPr>
              <a:t> </a:t>
            </a:r>
            <a:r>
              <a:rPr lang="fi-FI" sz="1600" dirty="0" err="1">
                <a:solidFill>
                  <a:srgbClr val="FF0000"/>
                </a:solidFill>
              </a:rPr>
              <a:t>the</a:t>
            </a:r>
            <a:r>
              <a:rPr lang="fi-FI" sz="1600" dirty="0">
                <a:solidFill>
                  <a:srgbClr val="FF0000"/>
                </a:solidFill>
              </a:rPr>
              <a:t> image </a:t>
            </a:r>
            <a:r>
              <a:rPr lang="fi-FI" sz="1600" dirty="0" err="1">
                <a:solidFill>
                  <a:srgbClr val="FF0000"/>
                </a:solidFill>
              </a:rPr>
              <a:t>objects</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removed</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2477453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4891083"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classifications</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6823919" cy="830997"/>
          </a:xfrm>
          <a:prstGeom prst="rect">
            <a:avLst/>
          </a:prstGeom>
          <a:noFill/>
        </p:spPr>
        <p:txBody>
          <a:bodyPr wrap="none" rtlCol="0">
            <a:spAutoFit/>
          </a:bodyPr>
          <a:lstStyle/>
          <a:p>
            <a:r>
              <a:rPr lang="fi-FI" sz="1600" dirty="0" err="1"/>
              <a:t>Solution</a:t>
            </a:r>
            <a:r>
              <a:rPr lang="fi-FI" sz="1600" dirty="0"/>
              <a:t>: </a:t>
            </a:r>
            <a:r>
              <a:rPr lang="fi-FI" sz="1600" dirty="0" err="1"/>
              <a:t>The</a:t>
            </a:r>
            <a:r>
              <a:rPr lang="fi-FI" sz="1600" dirty="0"/>
              <a:t> </a:t>
            </a:r>
            <a:r>
              <a:rPr lang="fi-FI" sz="1600" dirty="0" err="1"/>
              <a:t>classification</a:t>
            </a:r>
            <a:r>
              <a:rPr lang="fi-FI" sz="1600" dirty="0"/>
              <a:t> </a:t>
            </a:r>
            <a:r>
              <a:rPr lang="fi-FI" sz="1600" dirty="0" err="1"/>
              <a:t>with</a:t>
            </a:r>
            <a:r>
              <a:rPr lang="fi-FI" sz="1600" dirty="0"/>
              <a:t> </a:t>
            </a:r>
            <a:r>
              <a:rPr lang="fi-FI" sz="1600" dirty="0" err="1"/>
              <a:t>highest</a:t>
            </a:r>
            <a:r>
              <a:rPr lang="fi-FI" sz="1600" dirty="0"/>
              <a:t> </a:t>
            </a:r>
            <a:r>
              <a:rPr lang="fi-FI" sz="1600" dirty="0" err="1"/>
              <a:t>confidence</a:t>
            </a:r>
            <a:r>
              <a:rPr lang="fi-FI" sz="1600" dirty="0"/>
              <a:t> is </a:t>
            </a:r>
            <a:r>
              <a:rPr lang="fi-FI" sz="1600" dirty="0" err="1"/>
              <a:t>used</a:t>
            </a:r>
            <a:r>
              <a:rPr lang="fi-FI" sz="1600" dirty="0"/>
              <a:t> </a:t>
            </a:r>
            <a:r>
              <a:rPr lang="fi-FI" sz="1600" dirty="0" err="1"/>
              <a:t>if</a:t>
            </a:r>
            <a:r>
              <a:rPr lang="fi-FI" sz="1600" dirty="0"/>
              <a:t> </a:t>
            </a:r>
            <a:r>
              <a:rPr lang="fi-FI" sz="1600" dirty="0" err="1"/>
              <a:t>multiple</a:t>
            </a:r>
            <a:r>
              <a:rPr lang="fi-FI" sz="1600" dirty="0"/>
              <a:t> </a:t>
            </a:r>
            <a:r>
              <a:rPr lang="fi-FI" sz="1600" dirty="0" err="1"/>
              <a:t>detected</a:t>
            </a:r>
            <a:endParaRPr lang="fi-FI" sz="1600" dirty="0"/>
          </a:p>
          <a:p>
            <a:r>
              <a:rPr lang="fi-FI" sz="1600" dirty="0" err="1"/>
              <a:t>objects</a:t>
            </a:r>
            <a:r>
              <a:rPr lang="fi-FI" sz="1600" dirty="0"/>
              <a:t> </a:t>
            </a:r>
            <a:r>
              <a:rPr lang="fi-FI" sz="1600" dirty="0" err="1"/>
              <a:t>correspond</a:t>
            </a:r>
            <a:r>
              <a:rPr lang="fi-FI" sz="1600" dirty="0"/>
              <a:t> to an image </a:t>
            </a:r>
            <a:r>
              <a:rPr lang="fi-FI" sz="1600" dirty="0" err="1"/>
              <a:t>object</a:t>
            </a:r>
            <a:r>
              <a:rPr lang="fi-FI" sz="1600" dirty="0"/>
              <a:t> and no </a:t>
            </a:r>
            <a:r>
              <a:rPr lang="fi-FI" sz="1600" dirty="0" err="1"/>
              <a:t>other</a:t>
            </a:r>
            <a:r>
              <a:rPr lang="fi-FI" sz="1600" dirty="0"/>
              <a:t> image </a:t>
            </a:r>
            <a:r>
              <a:rPr lang="fi-FI" sz="1600" dirty="0" err="1"/>
              <a:t>object</a:t>
            </a:r>
            <a:r>
              <a:rPr lang="fi-FI" sz="1600" dirty="0"/>
              <a:t> is </a:t>
            </a:r>
            <a:r>
              <a:rPr lang="fi-FI" sz="1600" dirty="0" err="1"/>
              <a:t>nearby</a:t>
            </a:r>
            <a:r>
              <a:rPr lang="fi-FI" sz="1600" dirty="0"/>
              <a:t>. </a:t>
            </a:r>
            <a:r>
              <a:rPr lang="fi-FI" sz="1600" dirty="0" err="1"/>
              <a:t>The</a:t>
            </a:r>
            <a:endParaRPr lang="fi-FI" sz="1600" dirty="0"/>
          </a:p>
          <a:p>
            <a:r>
              <a:rPr lang="fi-FI" sz="1600" dirty="0" err="1"/>
              <a:t>information</a:t>
            </a:r>
            <a:r>
              <a:rPr lang="fi-FI" sz="1600" dirty="0"/>
              <a:t> is </a:t>
            </a:r>
            <a:r>
              <a:rPr lang="fi-FI" sz="1600" dirty="0" err="1"/>
              <a:t>available</a:t>
            </a:r>
            <a:r>
              <a:rPr lang="fi-FI" sz="1600" dirty="0"/>
              <a:t> in </a:t>
            </a:r>
            <a:r>
              <a:rPr lang="fi-FI" sz="1600" dirty="0" err="1"/>
              <a:t>the</a:t>
            </a:r>
            <a:r>
              <a:rPr lang="fi-FI" sz="1600" dirty="0"/>
              <a:t> </a:t>
            </a:r>
            <a:r>
              <a:rPr lang="fi-FI" sz="1600" dirty="0" err="1"/>
              <a:t>Hungarian</a:t>
            </a:r>
            <a:r>
              <a:rPr lang="fi-FI" sz="1600" dirty="0"/>
              <a:t> </a:t>
            </a:r>
            <a:r>
              <a:rPr lang="fi-FI" sz="1600" dirty="0" err="1"/>
              <a:t>algorithm</a:t>
            </a:r>
            <a:r>
              <a:rPr lang="fi-FI" sz="1600" dirty="0"/>
              <a:t> </a:t>
            </a:r>
            <a:r>
              <a:rPr lang="fi-FI" sz="1600" dirty="0" err="1"/>
              <a:t>cost</a:t>
            </a:r>
            <a:r>
              <a:rPr lang="fi-FI" sz="1600" dirty="0"/>
              <a:t> </a:t>
            </a:r>
            <a:r>
              <a:rPr lang="fi-FI" sz="1600" dirty="0" err="1"/>
              <a:t>matrix</a:t>
            </a:r>
            <a:r>
              <a:rPr lang="fi-FI" sz="1600" dirty="0"/>
              <a:t>.</a:t>
            </a:r>
            <a:endParaRPr lang="en-GB" sz="1600" dirty="0"/>
          </a:p>
        </p:txBody>
      </p:sp>
      <p:pic>
        <p:nvPicPr>
          <p:cNvPr id="4" name="Kuva 3">
            <a:extLst>
              <a:ext uri="{FF2B5EF4-FFF2-40B4-BE49-F238E27FC236}">
                <a16:creationId xmlns:a16="http://schemas.microsoft.com/office/drawing/2014/main" id="{96ABB7A6-5164-4A38-BFF0-62134813D3CA}"/>
              </a:ext>
            </a:extLst>
          </p:cNvPr>
          <p:cNvPicPr>
            <a:picLocks noChangeAspect="1"/>
          </p:cNvPicPr>
          <p:nvPr/>
        </p:nvPicPr>
        <p:blipFill>
          <a:blip r:embed="rId2"/>
          <a:stretch>
            <a:fillRect/>
          </a:stretch>
        </p:blipFill>
        <p:spPr>
          <a:xfrm>
            <a:off x="4998968" y="783520"/>
            <a:ext cx="6750747" cy="4059889"/>
          </a:xfrm>
          <a:prstGeom prst="rect">
            <a:avLst/>
          </a:prstGeom>
        </p:spPr>
      </p:pic>
    </p:spTree>
    <p:extLst>
      <p:ext uri="{BB962C8B-B14F-4D97-AF65-F5344CB8AC3E}">
        <p14:creationId xmlns:p14="http://schemas.microsoft.com/office/powerpoint/2010/main" val="33917462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5241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pic>
        <p:nvPicPr>
          <p:cNvPr id="2" name="Kuva 1">
            <a:extLst>
              <a:ext uri="{FF2B5EF4-FFF2-40B4-BE49-F238E27FC236}">
                <a16:creationId xmlns:a16="http://schemas.microsoft.com/office/drawing/2014/main" id="{39328C6B-E134-4A7B-99FD-18BFDB5EC021}"/>
              </a:ext>
            </a:extLst>
          </p:cNvPr>
          <p:cNvPicPr>
            <a:picLocks noChangeAspect="1"/>
          </p:cNvPicPr>
          <p:nvPr/>
        </p:nvPicPr>
        <p:blipFill>
          <a:blip r:embed="rId2"/>
          <a:stretch>
            <a:fillRect/>
          </a:stretch>
        </p:blipFill>
        <p:spPr>
          <a:xfrm>
            <a:off x="4998968" y="787179"/>
            <a:ext cx="6729670" cy="4047214"/>
          </a:xfrm>
          <a:prstGeom prst="rect">
            <a:avLst/>
          </a:prstGeom>
        </p:spPr>
      </p:pic>
      <p:sp>
        <p:nvSpPr>
          <p:cNvPr id="9" name="Tekstiruutu 8">
            <a:extLst>
              <a:ext uri="{FF2B5EF4-FFF2-40B4-BE49-F238E27FC236}">
                <a16:creationId xmlns:a16="http://schemas.microsoft.com/office/drawing/2014/main" id="{BEC091F9-F6B0-4729-967F-CF85C6C9E609}"/>
              </a:ext>
            </a:extLst>
          </p:cNvPr>
          <p:cNvSpPr txBox="1"/>
          <p:nvPr/>
        </p:nvSpPr>
        <p:spPr>
          <a:xfrm>
            <a:off x="4905954" y="6083790"/>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423819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(b)</a:t>
            </a:r>
            <a:endParaRPr lang="en-GB" sz="2400" dirty="0"/>
          </a:p>
        </p:txBody>
      </p:sp>
      <p:pic>
        <p:nvPicPr>
          <p:cNvPr id="4" name="Kuva 3">
            <a:extLst>
              <a:ext uri="{FF2B5EF4-FFF2-40B4-BE49-F238E27FC236}">
                <a16:creationId xmlns:a16="http://schemas.microsoft.com/office/drawing/2014/main" id="{ACC0FC9F-45F7-446B-B576-BE727144538B}"/>
              </a:ext>
            </a:extLst>
          </p:cNvPr>
          <p:cNvPicPr>
            <a:picLocks noChangeAspect="1"/>
          </p:cNvPicPr>
          <p:nvPr/>
        </p:nvPicPr>
        <p:blipFill>
          <a:blip r:embed="rId2"/>
          <a:stretch>
            <a:fillRect/>
          </a:stretch>
        </p:blipFill>
        <p:spPr>
          <a:xfrm>
            <a:off x="4998968" y="1527143"/>
            <a:ext cx="6842051" cy="4114800"/>
          </a:xfrm>
          <a:prstGeom prst="rect">
            <a:avLst/>
          </a:prstGeom>
        </p:spPr>
      </p:pic>
    </p:spTree>
    <p:extLst>
      <p:ext uri="{BB962C8B-B14F-4D97-AF65-F5344CB8AC3E}">
        <p14:creationId xmlns:p14="http://schemas.microsoft.com/office/powerpoint/2010/main" val="38785189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(c)</a:t>
            </a:r>
            <a:endParaRPr lang="en-GB" sz="2400" dirty="0"/>
          </a:p>
        </p:txBody>
      </p:sp>
      <p:pic>
        <p:nvPicPr>
          <p:cNvPr id="2" name="Kuva 1">
            <a:extLst>
              <a:ext uri="{FF2B5EF4-FFF2-40B4-BE49-F238E27FC236}">
                <a16:creationId xmlns:a16="http://schemas.microsoft.com/office/drawing/2014/main" id="{371A7A25-388E-40D5-9AE1-7A12E53AA305}"/>
              </a:ext>
            </a:extLst>
          </p:cNvPr>
          <p:cNvPicPr>
            <a:picLocks noChangeAspect="1"/>
          </p:cNvPicPr>
          <p:nvPr/>
        </p:nvPicPr>
        <p:blipFill>
          <a:blip r:embed="rId2"/>
          <a:stretch>
            <a:fillRect/>
          </a:stretch>
        </p:blipFill>
        <p:spPr>
          <a:xfrm>
            <a:off x="4998968" y="1555423"/>
            <a:ext cx="6732327" cy="4048812"/>
          </a:xfrm>
          <a:prstGeom prst="rect">
            <a:avLst/>
          </a:prstGeom>
        </p:spPr>
      </p:pic>
    </p:spTree>
    <p:extLst>
      <p:ext uri="{BB962C8B-B14F-4D97-AF65-F5344CB8AC3E}">
        <p14:creationId xmlns:p14="http://schemas.microsoft.com/office/powerpoint/2010/main" val="24231767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68060" y="5309673"/>
            <a:ext cx="6923947" cy="584775"/>
          </a:xfrm>
          <a:prstGeom prst="rect">
            <a:avLst/>
          </a:prstGeom>
          <a:noFill/>
        </p:spPr>
        <p:txBody>
          <a:bodyPr wrap="none" rtlCol="0">
            <a:spAutoFit/>
          </a:bodyPr>
          <a:lstStyle/>
          <a:p>
            <a:r>
              <a:rPr lang="fi-FI" sz="1600" dirty="0" err="1"/>
              <a:t>Solution</a:t>
            </a:r>
            <a:r>
              <a:rPr lang="fi-FI" sz="1600" dirty="0"/>
              <a:t>: </a:t>
            </a:r>
            <a:r>
              <a:rPr lang="fi-FI" sz="1600" dirty="0" err="1"/>
              <a:t>Classification</a:t>
            </a:r>
            <a:r>
              <a:rPr lang="fi-FI" sz="1600" dirty="0"/>
              <a:t> </a:t>
            </a:r>
            <a:r>
              <a:rPr lang="fi-FI" sz="1600" dirty="0" err="1"/>
              <a:t>confidence</a:t>
            </a:r>
            <a:r>
              <a:rPr lang="fi-FI" sz="1600" dirty="0"/>
              <a:t> </a:t>
            </a:r>
            <a:r>
              <a:rPr lang="fi-FI" sz="1600" dirty="0" err="1"/>
              <a:t>must</a:t>
            </a:r>
            <a:r>
              <a:rPr lang="fi-FI" sz="1600" dirty="0"/>
              <a:t> </a:t>
            </a:r>
            <a:r>
              <a:rPr lang="fi-FI" sz="1600" dirty="0" err="1"/>
              <a:t>be</a:t>
            </a:r>
            <a:r>
              <a:rPr lang="fi-FI" sz="1600" dirty="0"/>
              <a:t> </a:t>
            </a:r>
            <a:r>
              <a:rPr lang="fi-FI" sz="1600" dirty="0" err="1"/>
              <a:t>high</a:t>
            </a:r>
            <a:r>
              <a:rPr lang="fi-FI" sz="1600" dirty="0"/>
              <a:t> </a:t>
            </a:r>
            <a:r>
              <a:rPr lang="fi-FI" sz="1600" dirty="0" err="1"/>
              <a:t>enough</a:t>
            </a:r>
            <a:r>
              <a:rPr lang="fi-FI" sz="1600" dirty="0"/>
              <a:t> for </a:t>
            </a:r>
            <a:r>
              <a:rPr lang="fi-FI" sz="1600" dirty="0" err="1"/>
              <a:t>creating</a:t>
            </a:r>
            <a:r>
              <a:rPr lang="fi-FI" sz="1600" dirty="0"/>
              <a:t> a </a:t>
            </a:r>
            <a:r>
              <a:rPr lang="fi-FI" sz="1600" dirty="0" err="1"/>
              <a:t>new</a:t>
            </a:r>
            <a:r>
              <a:rPr lang="fi-FI" sz="1600" dirty="0"/>
              <a:t> image</a:t>
            </a:r>
          </a:p>
          <a:p>
            <a:r>
              <a:rPr lang="fi-FI" sz="1600" dirty="0" err="1"/>
              <a:t>object</a:t>
            </a:r>
            <a:r>
              <a:rPr lang="fi-FI" sz="1600" dirty="0"/>
              <a:t>. </a:t>
            </a:r>
            <a:r>
              <a:rPr lang="fi-FI" sz="1600" dirty="0" err="1"/>
              <a:t>Probabilistic</a:t>
            </a:r>
            <a:r>
              <a:rPr lang="fi-FI" sz="1600" dirty="0"/>
              <a:t> </a:t>
            </a:r>
            <a:r>
              <a:rPr lang="fi-FI" sz="1600" dirty="0" err="1"/>
              <a:t>estimate</a:t>
            </a:r>
            <a:r>
              <a:rPr lang="fi-FI" sz="1600" dirty="0"/>
              <a:t> </a:t>
            </a:r>
            <a:r>
              <a:rPr lang="fi-FI" sz="1600" dirty="0" err="1"/>
              <a:t>based</a:t>
            </a:r>
            <a:r>
              <a:rPr lang="fi-FI" sz="1600" dirty="0"/>
              <a:t> on </a:t>
            </a:r>
            <a:r>
              <a:rPr lang="fi-FI" sz="1600" dirty="0" err="1"/>
              <a:t>distance</a:t>
            </a:r>
            <a:r>
              <a:rPr lang="fi-FI" sz="1600" dirty="0"/>
              <a:t> and a priori </a:t>
            </a:r>
            <a:r>
              <a:rPr lang="fi-FI" sz="1600" dirty="0" err="1"/>
              <a:t>size</a:t>
            </a:r>
            <a:r>
              <a:rPr lang="fi-FI" sz="1600" dirty="0"/>
              <a:t>.</a:t>
            </a:r>
            <a:endParaRPr lang="en-GB" sz="1600" dirty="0"/>
          </a:p>
        </p:txBody>
      </p:sp>
      <p:sp>
        <p:nvSpPr>
          <p:cNvPr id="9" name="Tekstiruutu 8">
            <a:extLst>
              <a:ext uri="{FF2B5EF4-FFF2-40B4-BE49-F238E27FC236}">
                <a16:creationId xmlns:a16="http://schemas.microsoft.com/office/drawing/2014/main" id="{BEC091F9-F6B0-4729-967F-CF85C6C9E609}"/>
              </a:ext>
            </a:extLst>
          </p:cNvPr>
          <p:cNvSpPr txBox="1"/>
          <p:nvPr/>
        </p:nvSpPr>
        <p:spPr>
          <a:xfrm>
            <a:off x="4977197" y="6087373"/>
            <a:ext cx="6725559"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determine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appropriate</a:t>
            </a:r>
            <a:r>
              <a:rPr lang="fi-FI" sz="1600" dirty="0">
                <a:solidFill>
                  <a:srgbClr val="FF0000"/>
                </a:solidFill>
              </a:rPr>
              <a:t> </a:t>
            </a:r>
            <a:r>
              <a:rPr lang="fi-FI" sz="1600" dirty="0" err="1">
                <a:solidFill>
                  <a:srgbClr val="FF0000"/>
                </a:solidFill>
              </a:rPr>
              <a:t>minimum</a:t>
            </a:r>
            <a:r>
              <a:rPr lang="fi-FI" sz="1600" dirty="0">
                <a:solidFill>
                  <a:srgbClr val="FF0000"/>
                </a:solidFill>
              </a:rPr>
              <a:t> </a:t>
            </a:r>
            <a:r>
              <a:rPr lang="fi-FI" sz="1600" dirty="0" err="1">
                <a:solidFill>
                  <a:srgbClr val="FF0000"/>
                </a:solidFill>
              </a:rPr>
              <a:t>confidence</a:t>
            </a:r>
            <a:r>
              <a:rPr lang="fi-FI" sz="1600" dirty="0">
                <a:solidFill>
                  <a:srgbClr val="FF0000"/>
                </a:solidFill>
              </a:rPr>
              <a:t> </a:t>
            </a:r>
            <a:r>
              <a:rPr lang="fi-FI" sz="1600" dirty="0" err="1">
                <a:solidFill>
                  <a:srgbClr val="FF0000"/>
                </a:solidFill>
              </a:rPr>
              <a:t>level</a:t>
            </a:r>
            <a:r>
              <a:rPr lang="fi-FI" sz="1600" dirty="0">
                <a:solidFill>
                  <a:srgbClr val="FF0000"/>
                </a:solidFill>
              </a:rPr>
              <a:t>?</a:t>
            </a:r>
            <a:endParaRPr lang="en-GB" sz="1600" dirty="0">
              <a:solidFill>
                <a:srgbClr val="FF0000"/>
              </a:solidFill>
            </a:endParaRPr>
          </a:p>
        </p:txBody>
      </p:sp>
      <p:pic>
        <p:nvPicPr>
          <p:cNvPr id="4" name="Kuva 3">
            <a:extLst>
              <a:ext uri="{FF2B5EF4-FFF2-40B4-BE49-F238E27FC236}">
                <a16:creationId xmlns:a16="http://schemas.microsoft.com/office/drawing/2014/main" id="{54D43FFE-D75F-44AE-8255-DC1E3A6D31B0}"/>
              </a:ext>
            </a:extLst>
          </p:cNvPr>
          <p:cNvPicPr>
            <a:picLocks noChangeAspect="1"/>
          </p:cNvPicPr>
          <p:nvPr/>
        </p:nvPicPr>
        <p:blipFill>
          <a:blip r:embed="rId2"/>
          <a:stretch>
            <a:fillRect/>
          </a:stretch>
        </p:blipFill>
        <p:spPr>
          <a:xfrm>
            <a:off x="5069658" y="1143888"/>
            <a:ext cx="6324562" cy="3803583"/>
          </a:xfrm>
          <a:prstGeom prst="rect">
            <a:avLst/>
          </a:prstGeom>
        </p:spPr>
      </p:pic>
    </p:spTree>
    <p:extLst>
      <p:ext uri="{BB962C8B-B14F-4D97-AF65-F5344CB8AC3E}">
        <p14:creationId xmlns:p14="http://schemas.microsoft.com/office/powerpoint/2010/main" val="39285701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(b)</a:t>
            </a:r>
            <a:endParaRPr lang="en-GB" sz="2400" dirty="0"/>
          </a:p>
        </p:txBody>
      </p:sp>
      <p:pic>
        <p:nvPicPr>
          <p:cNvPr id="2" name="Kuva 1">
            <a:extLst>
              <a:ext uri="{FF2B5EF4-FFF2-40B4-BE49-F238E27FC236}">
                <a16:creationId xmlns:a16="http://schemas.microsoft.com/office/drawing/2014/main" id="{DFABE1DC-54F0-4899-AB63-81267BD650D0}"/>
              </a:ext>
            </a:extLst>
          </p:cNvPr>
          <p:cNvPicPr>
            <a:picLocks noChangeAspect="1"/>
          </p:cNvPicPr>
          <p:nvPr/>
        </p:nvPicPr>
        <p:blipFill>
          <a:blip r:embed="rId2"/>
          <a:stretch>
            <a:fillRect/>
          </a:stretch>
        </p:blipFill>
        <p:spPr>
          <a:xfrm>
            <a:off x="4998968" y="1345676"/>
            <a:ext cx="6928263" cy="4166648"/>
          </a:xfrm>
          <a:prstGeom prst="rect">
            <a:avLst/>
          </a:prstGeom>
        </p:spPr>
      </p:pic>
    </p:spTree>
    <p:extLst>
      <p:ext uri="{BB962C8B-B14F-4D97-AF65-F5344CB8AC3E}">
        <p14:creationId xmlns:p14="http://schemas.microsoft.com/office/powerpoint/2010/main" val="7503043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660007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False</a:t>
            </a:r>
            <a:r>
              <a:rPr lang="fi-FI" sz="2400" dirty="0"/>
              <a:t> </a:t>
            </a:r>
            <a:r>
              <a:rPr lang="fi-FI" sz="2400" dirty="0" err="1"/>
              <a:t>detections</a:t>
            </a:r>
            <a:r>
              <a:rPr lang="fi-FI" sz="2400" dirty="0"/>
              <a:t> inside </a:t>
            </a:r>
            <a:r>
              <a:rPr lang="fi-FI" sz="2400" dirty="0" err="1"/>
              <a:t>other</a:t>
            </a:r>
            <a:r>
              <a:rPr lang="fi-FI" sz="2400" dirty="0"/>
              <a:t> </a:t>
            </a:r>
            <a:r>
              <a:rPr lang="fi-FI" sz="2400" dirty="0" err="1"/>
              <a:t>objects</a:t>
            </a:r>
            <a:endParaRPr lang="en-GB" sz="2400" dirty="0"/>
          </a:p>
        </p:txBody>
      </p:sp>
      <p:pic>
        <p:nvPicPr>
          <p:cNvPr id="3" name="Kuva 2">
            <a:extLst>
              <a:ext uri="{FF2B5EF4-FFF2-40B4-BE49-F238E27FC236}">
                <a16:creationId xmlns:a16="http://schemas.microsoft.com/office/drawing/2014/main" id="{833276BB-E2F8-4041-BD70-D4090E98A38D}"/>
              </a:ext>
            </a:extLst>
          </p:cNvPr>
          <p:cNvPicPr>
            <a:picLocks noChangeAspect="1"/>
          </p:cNvPicPr>
          <p:nvPr/>
        </p:nvPicPr>
        <p:blipFill>
          <a:blip r:embed="rId2"/>
          <a:stretch>
            <a:fillRect/>
          </a:stretch>
        </p:blipFill>
        <p:spPr>
          <a:xfrm>
            <a:off x="5103210" y="1096133"/>
            <a:ext cx="6751906" cy="4060587"/>
          </a:xfrm>
          <a:prstGeom prst="rect">
            <a:avLst/>
          </a:prstGeom>
        </p:spPr>
      </p:pic>
      <p:sp>
        <p:nvSpPr>
          <p:cNvPr id="8" name="Tekstiruutu 7">
            <a:extLst>
              <a:ext uri="{FF2B5EF4-FFF2-40B4-BE49-F238E27FC236}">
                <a16:creationId xmlns:a16="http://schemas.microsoft.com/office/drawing/2014/main" id="{319A82A7-AAC2-4EBC-B0E8-F036634868B6}"/>
              </a:ext>
            </a:extLst>
          </p:cNvPr>
          <p:cNvSpPr txBox="1"/>
          <p:nvPr/>
        </p:nvSpPr>
        <p:spPr>
          <a:xfrm>
            <a:off x="5069658" y="5309673"/>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sp>
        <p:nvSpPr>
          <p:cNvPr id="9" name="Tekstiruutu 8">
            <a:extLst>
              <a:ext uri="{FF2B5EF4-FFF2-40B4-BE49-F238E27FC236}">
                <a16:creationId xmlns:a16="http://schemas.microsoft.com/office/drawing/2014/main" id="{EB9DE324-3427-436F-927A-E45EFB0A8D66}"/>
              </a:ext>
            </a:extLst>
          </p:cNvPr>
          <p:cNvSpPr txBox="1"/>
          <p:nvPr/>
        </p:nvSpPr>
        <p:spPr>
          <a:xfrm>
            <a:off x="4998968" y="6087373"/>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1074256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Beyond state of the art</a:t>
            </a:r>
            <a:endParaRPr lang="en-US" sz="4800" kern="1200" dirty="0">
              <a:solidFill>
                <a:schemeClr val="bg1"/>
              </a:solidFill>
              <a:latin typeface="+mj-lt"/>
              <a:ea typeface="+mj-ea"/>
              <a:cs typeface="+mj-cs"/>
            </a:endParaRPr>
          </a:p>
        </p:txBody>
      </p:sp>
      <p:pic>
        <p:nvPicPr>
          <p:cNvPr id="6" name="Picture 2" descr="Image result for obama weight scale joke">
            <a:extLst>
              <a:ext uri="{FF2B5EF4-FFF2-40B4-BE49-F238E27FC236}">
                <a16:creationId xmlns:a16="http://schemas.microsoft.com/office/drawing/2014/main" id="{147FE847-9A41-45A9-A797-2C719C027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026" y="309319"/>
            <a:ext cx="6541809" cy="4361879"/>
          </a:xfrm>
          <a:prstGeom prst="rect">
            <a:avLst/>
          </a:prstGeom>
          <a:noFill/>
          <a:extLst>
            <a:ext uri="{909E8E84-426E-40DD-AFC4-6F175D3DCCD1}">
              <a14:hiddenFill xmlns:a14="http://schemas.microsoft.com/office/drawing/2010/main">
                <a:solidFill>
                  <a:srgbClr val="FFFFFF"/>
                </a:solidFill>
              </a14:hiddenFill>
            </a:ext>
          </a:extLst>
        </p:spPr>
      </p:pic>
      <p:sp>
        <p:nvSpPr>
          <p:cNvPr id="7" name="Tekstiruutu 6">
            <a:extLst>
              <a:ext uri="{FF2B5EF4-FFF2-40B4-BE49-F238E27FC236}">
                <a16:creationId xmlns:a16="http://schemas.microsoft.com/office/drawing/2014/main" id="{34E2BAED-7891-40FE-93EA-A6B11D85418A}"/>
              </a:ext>
            </a:extLst>
          </p:cNvPr>
          <p:cNvSpPr txBox="1"/>
          <p:nvPr/>
        </p:nvSpPr>
        <p:spPr>
          <a:xfrm>
            <a:off x="5006026" y="4977352"/>
            <a:ext cx="2318455" cy="1754326"/>
          </a:xfrm>
          <a:prstGeom prst="rect">
            <a:avLst/>
          </a:prstGeom>
          <a:noFill/>
        </p:spPr>
        <p:txBody>
          <a:bodyPr wrap="none" rtlCol="0">
            <a:spAutoFit/>
          </a:bodyPr>
          <a:lstStyle/>
          <a:p>
            <a:pPr marL="285750" indent="-285750">
              <a:buFont typeface="Arial" panose="020B0604020202020204" pitchFamily="34" charset="0"/>
              <a:buChar char="•"/>
            </a:pPr>
            <a:r>
              <a:rPr lang="fi-FI" dirty="0" err="1"/>
              <a:t>External</a:t>
            </a:r>
            <a:r>
              <a:rPr lang="fi-FI" dirty="0"/>
              <a:t> </a:t>
            </a:r>
            <a:r>
              <a:rPr lang="fi-FI" dirty="0" err="1"/>
              <a:t>knowledge</a:t>
            </a:r>
            <a:endParaRPr lang="fi-FI" dirty="0"/>
          </a:p>
          <a:p>
            <a:pPr marL="285750" indent="-285750">
              <a:buFont typeface="Arial" panose="020B0604020202020204" pitchFamily="34" charset="0"/>
              <a:buChar char="•"/>
            </a:pPr>
            <a:r>
              <a:rPr lang="fi-FI" dirty="0" err="1"/>
              <a:t>Expectations</a:t>
            </a:r>
            <a:endParaRPr lang="fi-FI" dirty="0"/>
          </a:p>
          <a:p>
            <a:pPr marL="285750" indent="-285750">
              <a:buFont typeface="Arial" panose="020B0604020202020204" pitchFamily="34" charset="0"/>
              <a:buChar char="•"/>
            </a:pPr>
            <a:r>
              <a:rPr lang="fi-FI" dirty="0" err="1"/>
              <a:t>Probabilities</a:t>
            </a:r>
            <a:endParaRPr lang="fi-FI" dirty="0"/>
          </a:p>
          <a:p>
            <a:pPr marL="285750" indent="-285750">
              <a:buFont typeface="Arial" panose="020B0604020202020204" pitchFamily="34" charset="0"/>
              <a:buChar char="•"/>
            </a:pPr>
            <a:r>
              <a:rPr lang="fi-FI" dirty="0" err="1"/>
              <a:t>Emotions</a:t>
            </a:r>
            <a:endParaRPr lang="fi-FI" dirty="0"/>
          </a:p>
          <a:p>
            <a:pPr marL="285750" indent="-285750">
              <a:buFont typeface="Arial" panose="020B0604020202020204" pitchFamily="34" charset="0"/>
              <a:buChar char="•"/>
            </a:pPr>
            <a:r>
              <a:rPr lang="fi-FI" dirty="0"/>
              <a:t>…</a:t>
            </a:r>
          </a:p>
          <a:p>
            <a:endParaRPr lang="en-GB" dirty="0"/>
          </a:p>
        </p:txBody>
      </p:sp>
    </p:spTree>
    <p:extLst>
      <p:ext uri="{BB962C8B-B14F-4D97-AF65-F5344CB8AC3E}">
        <p14:creationId xmlns:p14="http://schemas.microsoft.com/office/powerpoint/2010/main" val="22127304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566041" cy="2031325"/>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Image </a:t>
            </a:r>
            <a:r>
              <a:rPr lang="fi-FI" dirty="0" err="1"/>
              <a:t>object</a:t>
            </a:r>
            <a:r>
              <a:rPr lang="fi-FI" dirty="0"/>
              <a:t> </a:t>
            </a:r>
            <a:r>
              <a:rPr lang="fi-FI" dirty="0" err="1"/>
              <a:t>location</a:t>
            </a:r>
            <a:r>
              <a:rPr lang="fi-FI" dirty="0"/>
              <a:t> </a:t>
            </a:r>
            <a:r>
              <a:rPr lang="fi-FI" dirty="0" err="1"/>
              <a:t>prediction</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pic>
        <p:nvPicPr>
          <p:cNvPr id="11" name="Kuva 10">
            <a:extLst>
              <a:ext uri="{FF2B5EF4-FFF2-40B4-BE49-F238E27FC236}">
                <a16:creationId xmlns:a16="http://schemas.microsoft.com/office/drawing/2014/main" id="{15A4F2A4-11D2-48C2-99EA-A6321817456F}"/>
              </a:ext>
            </a:extLst>
          </p:cNvPr>
          <p:cNvPicPr>
            <a:picLocks noChangeAspect="1"/>
          </p:cNvPicPr>
          <p:nvPr/>
        </p:nvPicPr>
        <p:blipFill>
          <a:blip r:embed="rId2"/>
          <a:stretch>
            <a:fillRect/>
          </a:stretch>
        </p:blipFill>
        <p:spPr>
          <a:xfrm>
            <a:off x="5384448" y="1057900"/>
            <a:ext cx="3354035" cy="2017112"/>
          </a:xfrm>
          <a:prstGeom prst="rect">
            <a:avLst/>
          </a:prstGeom>
        </p:spPr>
      </p:pic>
      <p:sp>
        <p:nvSpPr>
          <p:cNvPr id="12" name="Vuokaavio: Prosessi 11">
            <a:extLst>
              <a:ext uri="{FF2B5EF4-FFF2-40B4-BE49-F238E27FC236}">
                <a16:creationId xmlns:a16="http://schemas.microsoft.com/office/drawing/2014/main" id="{C15A8D6A-F7D3-4126-AFBA-FF74FF524A19}"/>
              </a:ext>
            </a:extLst>
          </p:cNvPr>
          <p:cNvSpPr/>
          <p:nvPr/>
        </p:nvSpPr>
        <p:spPr>
          <a:xfrm>
            <a:off x="8664071" y="5089552"/>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E3DA56BB-356D-48DE-81AA-43F3F0D7DAF1}"/>
              </a:ext>
            </a:extLst>
          </p:cNvPr>
          <p:cNvSpPr/>
          <p:nvPr/>
        </p:nvSpPr>
        <p:spPr>
          <a:xfrm>
            <a:off x="6980157" y="369807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F3455C67-D040-4DFF-95B7-D1662C0C1BD2}"/>
              </a:ext>
            </a:extLst>
          </p:cNvPr>
          <p:cNvSpPr/>
          <p:nvPr/>
        </p:nvSpPr>
        <p:spPr>
          <a:xfrm>
            <a:off x="10254073" y="4642513"/>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5" name="Vuokaavio: Prosessi 14">
            <a:extLst>
              <a:ext uri="{FF2B5EF4-FFF2-40B4-BE49-F238E27FC236}">
                <a16:creationId xmlns:a16="http://schemas.microsoft.com/office/drawing/2014/main" id="{5FCB78DD-9776-4AC5-A938-C60531206788}"/>
              </a:ext>
            </a:extLst>
          </p:cNvPr>
          <p:cNvSpPr/>
          <p:nvPr/>
        </p:nvSpPr>
        <p:spPr>
          <a:xfrm>
            <a:off x="9854877" y="311641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Vuokaavio: Prosessi 17">
            <a:extLst>
              <a:ext uri="{FF2B5EF4-FFF2-40B4-BE49-F238E27FC236}">
                <a16:creationId xmlns:a16="http://schemas.microsoft.com/office/drawing/2014/main" id="{0CDBE7D5-EE62-494C-BA48-5396992A9229}"/>
              </a:ext>
            </a:extLst>
          </p:cNvPr>
          <p:cNvSpPr/>
          <p:nvPr/>
        </p:nvSpPr>
        <p:spPr>
          <a:xfrm>
            <a:off x="5561253" y="5372682"/>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Vuokaavio: Prosessi 18">
            <a:extLst>
              <a:ext uri="{FF2B5EF4-FFF2-40B4-BE49-F238E27FC236}">
                <a16:creationId xmlns:a16="http://schemas.microsoft.com/office/drawing/2014/main" id="{CB6F9D1F-E4DD-4B65-9BBA-9FC21FDB2585}"/>
              </a:ext>
            </a:extLst>
          </p:cNvPr>
          <p:cNvSpPr/>
          <p:nvPr/>
        </p:nvSpPr>
        <p:spPr>
          <a:xfrm>
            <a:off x="5561252" y="5731768"/>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3F9098D4-B5EC-42CE-BA77-3C35E540D539}"/>
              </a:ext>
            </a:extLst>
          </p:cNvPr>
          <p:cNvSpPr txBox="1"/>
          <p:nvPr/>
        </p:nvSpPr>
        <p:spPr>
          <a:xfrm>
            <a:off x="6072843" y="5256387"/>
            <a:ext cx="2233112" cy="1200329"/>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current</a:t>
            </a:r>
            <a:r>
              <a:rPr lang="fi-FI" sz="1600" dirty="0">
                <a:solidFill>
                  <a:srgbClr val="FF0000"/>
                </a:solidFill>
              </a:rPr>
              <a:t>)</a:t>
            </a: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21" name="Vuokaavio: Prosessi 20">
            <a:extLst>
              <a:ext uri="{FF2B5EF4-FFF2-40B4-BE49-F238E27FC236}">
                <a16:creationId xmlns:a16="http://schemas.microsoft.com/office/drawing/2014/main" id="{65895C35-5B7E-4259-8E63-20C7B8274C33}"/>
              </a:ext>
            </a:extLst>
          </p:cNvPr>
          <p:cNvSpPr/>
          <p:nvPr/>
        </p:nvSpPr>
        <p:spPr>
          <a:xfrm>
            <a:off x="7158323" y="3756394"/>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Vuokaavio: Prosessi 15">
            <a:extLst>
              <a:ext uri="{FF2B5EF4-FFF2-40B4-BE49-F238E27FC236}">
                <a16:creationId xmlns:a16="http://schemas.microsoft.com/office/drawing/2014/main" id="{4AB1307A-627E-4EC8-A95F-6F159315855C}"/>
              </a:ext>
            </a:extLst>
          </p:cNvPr>
          <p:cNvSpPr/>
          <p:nvPr/>
        </p:nvSpPr>
        <p:spPr>
          <a:xfrm>
            <a:off x="7237646" y="3874540"/>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2" name="Vuokaavio: Prosessi 21">
            <a:extLst>
              <a:ext uri="{FF2B5EF4-FFF2-40B4-BE49-F238E27FC236}">
                <a16:creationId xmlns:a16="http://schemas.microsoft.com/office/drawing/2014/main" id="{68349C52-3521-4F27-9847-84B2C69169AA}"/>
              </a:ext>
            </a:extLst>
          </p:cNvPr>
          <p:cNvSpPr/>
          <p:nvPr/>
        </p:nvSpPr>
        <p:spPr>
          <a:xfrm>
            <a:off x="9582257" y="323949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Vuokaavio: Prosessi 16">
            <a:extLst>
              <a:ext uri="{FF2B5EF4-FFF2-40B4-BE49-F238E27FC236}">
                <a16:creationId xmlns:a16="http://schemas.microsoft.com/office/drawing/2014/main" id="{E3A5A9FA-02FD-4882-A77F-D7FA62EA9F6D}"/>
              </a:ext>
            </a:extLst>
          </p:cNvPr>
          <p:cNvSpPr/>
          <p:nvPr/>
        </p:nvSpPr>
        <p:spPr>
          <a:xfrm>
            <a:off x="9467878" y="3362566"/>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3" name="Vuokaavio: Prosessi 22">
            <a:extLst>
              <a:ext uri="{FF2B5EF4-FFF2-40B4-BE49-F238E27FC236}">
                <a16:creationId xmlns:a16="http://schemas.microsoft.com/office/drawing/2014/main" id="{C65745C5-45DF-4C31-B504-8E8F01B58B1A}"/>
              </a:ext>
            </a:extLst>
          </p:cNvPr>
          <p:cNvSpPr/>
          <p:nvPr/>
        </p:nvSpPr>
        <p:spPr>
          <a:xfrm>
            <a:off x="10414129" y="471873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4" name="Vuokaavio: Prosessi 23">
            <a:extLst>
              <a:ext uri="{FF2B5EF4-FFF2-40B4-BE49-F238E27FC236}">
                <a16:creationId xmlns:a16="http://schemas.microsoft.com/office/drawing/2014/main" id="{3D18FA6C-80B4-4073-9AF7-8E26805BD357}"/>
              </a:ext>
            </a:extLst>
          </p:cNvPr>
          <p:cNvSpPr/>
          <p:nvPr/>
        </p:nvSpPr>
        <p:spPr>
          <a:xfrm>
            <a:off x="5561251" y="6087384"/>
            <a:ext cx="384387" cy="280096"/>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338915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pic>
        <p:nvPicPr>
          <p:cNvPr id="3" name="Kuva 2">
            <a:extLst>
              <a:ext uri="{FF2B5EF4-FFF2-40B4-BE49-F238E27FC236}">
                <a16:creationId xmlns:a16="http://schemas.microsoft.com/office/drawing/2014/main" id="{290A27B8-622C-4E4B-B620-23F70FE4D23E}"/>
              </a:ext>
            </a:extLst>
          </p:cNvPr>
          <p:cNvPicPr>
            <a:picLocks noChangeAspect="1"/>
          </p:cNvPicPr>
          <p:nvPr/>
        </p:nvPicPr>
        <p:blipFill>
          <a:blip r:embed="rId2"/>
          <a:stretch>
            <a:fillRect/>
          </a:stretch>
        </p:blipFill>
        <p:spPr>
          <a:xfrm>
            <a:off x="5397627" y="1049572"/>
            <a:ext cx="3019173" cy="4369241"/>
          </a:xfrm>
          <a:prstGeom prst="rect">
            <a:avLst/>
          </a:prstGeom>
        </p:spPr>
      </p:pic>
      <p:sp>
        <p:nvSpPr>
          <p:cNvPr id="6" name="Tekstiruutu 5">
            <a:extLst>
              <a:ext uri="{FF2B5EF4-FFF2-40B4-BE49-F238E27FC236}">
                <a16:creationId xmlns:a16="http://schemas.microsoft.com/office/drawing/2014/main" id="{E947521A-7FAC-4DD3-8D48-89EB75618E78}"/>
              </a:ext>
            </a:extLst>
          </p:cNvPr>
          <p:cNvSpPr txBox="1"/>
          <p:nvPr/>
        </p:nvSpPr>
        <p:spPr>
          <a:xfrm>
            <a:off x="5318113" y="5669928"/>
            <a:ext cx="2646174" cy="461665"/>
          </a:xfrm>
          <a:prstGeom prst="rect">
            <a:avLst/>
          </a:prstGeom>
          <a:noFill/>
        </p:spPr>
        <p:txBody>
          <a:bodyPr wrap="none" rtlCol="0">
            <a:spAutoFit/>
          </a:bodyPr>
          <a:lstStyle/>
          <a:p>
            <a:r>
              <a:rPr lang="fi-FI" sz="1200" dirty="0" err="1"/>
              <a:t>Prediction</a:t>
            </a:r>
            <a:r>
              <a:rPr lang="fi-FI" sz="1200" dirty="0"/>
              <a:t> </a:t>
            </a:r>
            <a:r>
              <a:rPr lang="fi-FI" sz="1200" dirty="0" err="1"/>
              <a:t>error</a:t>
            </a:r>
            <a:r>
              <a:rPr lang="fi-FI" sz="1200" dirty="0"/>
              <a:t> (</a:t>
            </a:r>
            <a:r>
              <a:rPr lang="fi-FI" sz="1200" dirty="0" err="1"/>
              <a:t>distance</a:t>
            </a:r>
            <a:r>
              <a:rPr lang="fi-FI" sz="1200" dirty="0"/>
              <a:t>), </a:t>
            </a:r>
            <a:r>
              <a:rPr lang="fi-FI" sz="1200" dirty="0" err="1"/>
              <a:t>slow</a:t>
            </a:r>
            <a:r>
              <a:rPr lang="fi-FI" sz="1200" dirty="0"/>
              <a:t> </a:t>
            </a:r>
            <a:r>
              <a:rPr lang="fi-FI" sz="1200" dirty="0" err="1"/>
              <a:t>object</a:t>
            </a:r>
            <a:r>
              <a:rPr lang="fi-FI" sz="1200" dirty="0"/>
              <a:t> </a:t>
            </a:r>
            <a:br>
              <a:rPr lang="fi-FI" sz="1200" dirty="0"/>
            </a:br>
            <a:r>
              <a:rPr lang="fi-FI" sz="1200" dirty="0"/>
              <a:t>(</a:t>
            </a:r>
            <a:r>
              <a:rPr lang="fi-FI" sz="1200" dirty="0" err="1"/>
              <a:t>mean</a:t>
            </a:r>
            <a:r>
              <a:rPr lang="fi-FI" sz="1200" dirty="0"/>
              <a:t> 0.0073)</a:t>
            </a:r>
            <a:endParaRPr lang="en-GB" sz="1200" dirty="0"/>
          </a:p>
        </p:txBody>
      </p:sp>
      <p:pic>
        <p:nvPicPr>
          <p:cNvPr id="7" name="Kuva 6">
            <a:extLst>
              <a:ext uri="{FF2B5EF4-FFF2-40B4-BE49-F238E27FC236}">
                <a16:creationId xmlns:a16="http://schemas.microsoft.com/office/drawing/2014/main" id="{7349D5D1-DF97-45F2-8E1C-571D7B6973B8}"/>
              </a:ext>
            </a:extLst>
          </p:cNvPr>
          <p:cNvPicPr>
            <a:picLocks noChangeAspect="1"/>
          </p:cNvPicPr>
          <p:nvPr/>
        </p:nvPicPr>
        <p:blipFill>
          <a:blip r:embed="rId3"/>
          <a:stretch>
            <a:fillRect/>
          </a:stretch>
        </p:blipFill>
        <p:spPr>
          <a:xfrm>
            <a:off x="8713355" y="1049572"/>
            <a:ext cx="2592185" cy="4369241"/>
          </a:xfrm>
          <a:prstGeom prst="rect">
            <a:avLst/>
          </a:prstGeom>
        </p:spPr>
      </p:pic>
      <p:sp>
        <p:nvSpPr>
          <p:cNvPr id="25" name="Tekstiruutu 24">
            <a:extLst>
              <a:ext uri="{FF2B5EF4-FFF2-40B4-BE49-F238E27FC236}">
                <a16:creationId xmlns:a16="http://schemas.microsoft.com/office/drawing/2014/main" id="{91793CC1-5602-4AD7-BBBD-E8AA711351D7}"/>
              </a:ext>
            </a:extLst>
          </p:cNvPr>
          <p:cNvSpPr txBox="1"/>
          <p:nvPr/>
        </p:nvSpPr>
        <p:spPr>
          <a:xfrm>
            <a:off x="8713355" y="5669927"/>
            <a:ext cx="2585901" cy="461665"/>
          </a:xfrm>
          <a:prstGeom prst="rect">
            <a:avLst/>
          </a:prstGeom>
          <a:noFill/>
        </p:spPr>
        <p:txBody>
          <a:bodyPr wrap="none" rtlCol="0">
            <a:spAutoFit/>
          </a:bodyPr>
          <a:lstStyle/>
          <a:p>
            <a:r>
              <a:rPr lang="fi-FI" sz="1200" dirty="0" err="1"/>
              <a:t>Prediction</a:t>
            </a:r>
            <a:r>
              <a:rPr lang="fi-FI" sz="1200" dirty="0"/>
              <a:t> </a:t>
            </a:r>
            <a:r>
              <a:rPr lang="fi-FI" sz="1200" dirty="0" err="1"/>
              <a:t>error</a:t>
            </a:r>
            <a:r>
              <a:rPr lang="fi-FI" sz="1200" dirty="0"/>
              <a:t> (</a:t>
            </a:r>
            <a:r>
              <a:rPr lang="fi-FI" sz="1200" dirty="0" err="1"/>
              <a:t>distance</a:t>
            </a:r>
            <a:r>
              <a:rPr lang="fi-FI" sz="1200" dirty="0"/>
              <a:t>), </a:t>
            </a:r>
            <a:r>
              <a:rPr lang="fi-FI" sz="1200" dirty="0" err="1"/>
              <a:t>fast</a:t>
            </a:r>
            <a:r>
              <a:rPr lang="fi-FI" sz="1200" dirty="0"/>
              <a:t> </a:t>
            </a:r>
            <a:r>
              <a:rPr lang="fi-FI" sz="1200" dirty="0" err="1"/>
              <a:t>object</a:t>
            </a:r>
            <a:r>
              <a:rPr lang="fi-FI" sz="1200" dirty="0"/>
              <a:t> </a:t>
            </a:r>
            <a:br>
              <a:rPr lang="fi-FI" sz="1200" dirty="0"/>
            </a:br>
            <a:r>
              <a:rPr lang="fi-FI" sz="1200" dirty="0"/>
              <a:t>(</a:t>
            </a:r>
            <a:r>
              <a:rPr lang="fi-FI" sz="1200" dirty="0" err="1"/>
              <a:t>mean</a:t>
            </a:r>
            <a:r>
              <a:rPr lang="fi-FI" sz="1200" dirty="0"/>
              <a:t> 0.0228)</a:t>
            </a:r>
            <a:endParaRPr lang="en-GB" sz="1200" dirty="0"/>
          </a:p>
        </p:txBody>
      </p:sp>
    </p:spTree>
    <p:extLst>
      <p:ext uri="{BB962C8B-B14F-4D97-AF65-F5344CB8AC3E}">
        <p14:creationId xmlns:p14="http://schemas.microsoft.com/office/powerpoint/2010/main" val="1203116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sp>
        <p:nvSpPr>
          <p:cNvPr id="2" name="Tekstiruutu 1">
            <a:extLst>
              <a:ext uri="{FF2B5EF4-FFF2-40B4-BE49-F238E27FC236}">
                <a16:creationId xmlns:a16="http://schemas.microsoft.com/office/drawing/2014/main" id="{81E5BAF3-B53D-4AD9-B245-52C36BD4C2CD}"/>
              </a:ext>
            </a:extLst>
          </p:cNvPr>
          <p:cNvSpPr txBox="1"/>
          <p:nvPr/>
        </p:nvSpPr>
        <p:spPr>
          <a:xfrm>
            <a:off x="5320837" y="3239096"/>
            <a:ext cx="4044377" cy="1477328"/>
          </a:xfrm>
          <a:prstGeom prst="rect">
            <a:avLst/>
          </a:prstGeom>
          <a:noFill/>
        </p:spPr>
        <p:txBody>
          <a:bodyPr wrap="none" rtlCol="0">
            <a:spAutoFit/>
          </a:bodyPr>
          <a:lstStyle/>
          <a:p>
            <a:r>
              <a:rPr lang="fi-FI" dirty="0"/>
              <a:t>To </a:t>
            </a:r>
            <a:r>
              <a:rPr lang="fi-FI" dirty="0" err="1"/>
              <a:t>be</a:t>
            </a:r>
            <a:r>
              <a:rPr lang="fi-FI" dirty="0"/>
              <a:t> </a:t>
            </a:r>
            <a:r>
              <a:rPr lang="fi-FI" dirty="0" err="1"/>
              <a:t>tried</a:t>
            </a:r>
            <a:r>
              <a:rPr lang="fi-FI" dirty="0"/>
              <a:t>:</a:t>
            </a:r>
          </a:p>
          <a:p>
            <a:pPr marL="285750" indent="-285750">
              <a:buFont typeface="Arial" panose="020B0604020202020204" pitchFamily="34" charset="0"/>
              <a:buChar char="•"/>
            </a:pPr>
            <a:r>
              <a:rPr lang="fi-FI" dirty="0" err="1"/>
              <a:t>linear</a:t>
            </a:r>
            <a:r>
              <a:rPr lang="fi-FI" dirty="0"/>
              <a:t> </a:t>
            </a:r>
            <a:r>
              <a:rPr lang="fi-FI" dirty="0" err="1"/>
              <a:t>extrapolation</a:t>
            </a:r>
            <a:r>
              <a:rPr lang="fi-FI" dirty="0"/>
              <a:t> (2…n </a:t>
            </a:r>
            <a:r>
              <a:rPr lang="fi-FI" dirty="0" err="1"/>
              <a:t>points</a:t>
            </a:r>
            <a:r>
              <a:rPr lang="fi-FI" dirty="0"/>
              <a:t>)</a:t>
            </a:r>
          </a:p>
          <a:p>
            <a:pPr marL="285750" indent="-285750">
              <a:buFont typeface="Arial" panose="020B0604020202020204" pitchFamily="34" charset="0"/>
              <a:buChar char="•"/>
            </a:pPr>
            <a:r>
              <a:rPr lang="fi-FI" dirty="0" err="1"/>
              <a:t>Polynomial</a:t>
            </a:r>
            <a:r>
              <a:rPr lang="fi-FI" dirty="0"/>
              <a:t> </a:t>
            </a:r>
            <a:r>
              <a:rPr lang="fi-FI" dirty="0" err="1"/>
              <a:t>extrapolation</a:t>
            </a:r>
            <a:r>
              <a:rPr lang="fi-FI" dirty="0"/>
              <a:t> (2…n </a:t>
            </a:r>
            <a:r>
              <a:rPr lang="fi-FI" dirty="0" err="1"/>
              <a:t>points</a:t>
            </a:r>
            <a:r>
              <a:rPr lang="fi-FI" dirty="0"/>
              <a:t>)</a:t>
            </a:r>
          </a:p>
          <a:p>
            <a:pPr marL="285750" indent="-285750">
              <a:buFont typeface="Arial" panose="020B0604020202020204" pitchFamily="34" charset="0"/>
              <a:buChar char="•"/>
            </a:pPr>
            <a:endParaRPr lang="fi-FI" dirty="0"/>
          </a:p>
          <a:p>
            <a:r>
              <a:rPr lang="fi-FI" dirty="0" err="1"/>
              <a:t>Goal</a:t>
            </a:r>
            <a:r>
              <a:rPr lang="fi-FI" dirty="0"/>
              <a:t> to </a:t>
            </a:r>
            <a:r>
              <a:rPr lang="fi-FI" dirty="0" err="1"/>
              <a:t>reduce</a:t>
            </a:r>
            <a:r>
              <a:rPr lang="fi-FI" dirty="0"/>
              <a:t> </a:t>
            </a:r>
            <a:r>
              <a:rPr lang="fi-FI" dirty="0" err="1"/>
              <a:t>mean</a:t>
            </a:r>
            <a:r>
              <a:rPr lang="fi-FI" dirty="0"/>
              <a:t> </a:t>
            </a:r>
            <a:r>
              <a:rPr lang="fi-FI" dirty="0" err="1"/>
              <a:t>prediction</a:t>
            </a:r>
            <a:r>
              <a:rPr lang="fi-FI" dirty="0"/>
              <a:t> </a:t>
            </a:r>
            <a:r>
              <a:rPr lang="fi-FI" dirty="0" err="1"/>
              <a:t>error</a:t>
            </a:r>
            <a:r>
              <a:rPr lang="fi-FI" dirty="0"/>
              <a:t>.</a:t>
            </a:r>
            <a:endParaRPr lang="en-GB" dirty="0"/>
          </a:p>
        </p:txBody>
      </p:sp>
      <p:pic>
        <p:nvPicPr>
          <p:cNvPr id="8" name="Kuva 7">
            <a:extLst>
              <a:ext uri="{FF2B5EF4-FFF2-40B4-BE49-F238E27FC236}">
                <a16:creationId xmlns:a16="http://schemas.microsoft.com/office/drawing/2014/main" id="{E421CC80-1E7E-4F0F-8711-3747825B6A28}"/>
              </a:ext>
            </a:extLst>
          </p:cNvPr>
          <p:cNvPicPr>
            <a:picLocks noChangeAspect="1"/>
          </p:cNvPicPr>
          <p:nvPr/>
        </p:nvPicPr>
        <p:blipFill>
          <a:blip r:embed="rId2"/>
          <a:stretch>
            <a:fillRect/>
          </a:stretch>
        </p:blipFill>
        <p:spPr>
          <a:xfrm>
            <a:off x="5320837" y="914400"/>
            <a:ext cx="2276475" cy="1781175"/>
          </a:xfrm>
          <a:prstGeom prst="rect">
            <a:avLst/>
          </a:prstGeom>
        </p:spPr>
      </p:pic>
      <p:sp>
        <p:nvSpPr>
          <p:cNvPr id="12" name="Tekstiruutu 11">
            <a:extLst>
              <a:ext uri="{FF2B5EF4-FFF2-40B4-BE49-F238E27FC236}">
                <a16:creationId xmlns:a16="http://schemas.microsoft.com/office/drawing/2014/main" id="{8EF74AA4-E468-4E7E-BE64-3AA44D3032F8}"/>
              </a:ext>
            </a:extLst>
          </p:cNvPr>
          <p:cNvSpPr txBox="1"/>
          <p:nvPr/>
        </p:nvSpPr>
        <p:spPr>
          <a:xfrm>
            <a:off x="5054627" y="6080071"/>
            <a:ext cx="4635564"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More </a:t>
            </a:r>
            <a:r>
              <a:rPr lang="fi-FI" sz="1600" dirty="0" err="1">
                <a:solidFill>
                  <a:srgbClr val="FF0000"/>
                </a:solidFill>
              </a:rPr>
              <a:t>complex</a:t>
            </a:r>
            <a:r>
              <a:rPr lang="fi-FI" sz="1600" dirty="0">
                <a:solidFill>
                  <a:srgbClr val="FF0000"/>
                </a:solidFill>
              </a:rPr>
              <a:t> </a:t>
            </a:r>
            <a:r>
              <a:rPr lang="fi-FI" sz="1600" dirty="0" err="1">
                <a:solidFill>
                  <a:srgbClr val="FF0000"/>
                </a:solidFill>
              </a:rPr>
              <a:t>method</a:t>
            </a:r>
            <a:r>
              <a:rPr lang="fi-FI" sz="1600" dirty="0">
                <a:solidFill>
                  <a:srgbClr val="FF0000"/>
                </a:solidFill>
              </a:rPr>
              <a:t>, </a:t>
            </a:r>
            <a:r>
              <a:rPr lang="fi-FI" sz="1600" dirty="0" err="1">
                <a:solidFill>
                  <a:srgbClr val="FF0000"/>
                </a:solidFill>
              </a:rPr>
              <a:t>filtering</a:t>
            </a:r>
            <a:r>
              <a:rPr lang="fi-FI" sz="1600" dirty="0">
                <a:solidFill>
                  <a:srgbClr val="FF0000"/>
                </a:solidFill>
              </a:rPr>
              <a:t>, net?</a:t>
            </a:r>
            <a:endParaRPr lang="en-GB" sz="1600" dirty="0">
              <a:solidFill>
                <a:srgbClr val="FF0000"/>
              </a:solidFill>
            </a:endParaRPr>
          </a:p>
        </p:txBody>
      </p:sp>
    </p:spTree>
    <p:extLst>
      <p:ext uri="{BB962C8B-B14F-4D97-AF65-F5344CB8AC3E}">
        <p14:creationId xmlns:p14="http://schemas.microsoft.com/office/powerpoint/2010/main" val="29921911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CE94159-E6AF-4F27-B572-65DC1C79B89F}"/>
              </a:ext>
            </a:extLst>
          </p:cNvPr>
          <p:cNvPicPr>
            <a:picLocks noChangeAspect="1"/>
          </p:cNvPicPr>
          <p:nvPr/>
        </p:nvPicPr>
        <p:blipFill>
          <a:blip r:embed="rId2"/>
          <a:stretch>
            <a:fillRect/>
          </a:stretch>
        </p:blipFill>
        <p:spPr>
          <a:xfrm>
            <a:off x="5102208" y="1216068"/>
            <a:ext cx="4276725" cy="2438400"/>
          </a:xfrm>
          <a:prstGeom prst="rect">
            <a:avLst/>
          </a:prstGeom>
        </p:spPr>
      </p:pic>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2d -&gt; 3d </a:t>
            </a:r>
            <a:r>
              <a:rPr lang="fi-FI" sz="2400" dirty="0" err="1"/>
              <a:t>transformation</a:t>
            </a:r>
            <a:endParaRPr lang="fi-FI" sz="2400" dirty="0"/>
          </a:p>
          <a:p>
            <a:endParaRPr lang="en-GB" sz="2400" dirty="0"/>
          </a:p>
        </p:txBody>
      </p:sp>
      <p:pic>
        <p:nvPicPr>
          <p:cNvPr id="6" name="Kuva 5">
            <a:extLst>
              <a:ext uri="{FF2B5EF4-FFF2-40B4-BE49-F238E27FC236}">
                <a16:creationId xmlns:a16="http://schemas.microsoft.com/office/drawing/2014/main" id="{ED15E477-1B1C-4A58-B15D-465377272AFB}"/>
              </a:ext>
            </a:extLst>
          </p:cNvPr>
          <p:cNvPicPr>
            <a:picLocks noChangeAspect="1"/>
          </p:cNvPicPr>
          <p:nvPr/>
        </p:nvPicPr>
        <p:blipFill>
          <a:blip r:embed="rId3"/>
          <a:stretch>
            <a:fillRect/>
          </a:stretch>
        </p:blipFill>
        <p:spPr>
          <a:xfrm>
            <a:off x="5102208" y="3429000"/>
            <a:ext cx="6377283" cy="1023778"/>
          </a:xfrm>
          <a:prstGeom prst="rect">
            <a:avLst/>
          </a:prstGeom>
        </p:spPr>
      </p:pic>
      <p:pic>
        <p:nvPicPr>
          <p:cNvPr id="7" name="Kuva 6">
            <a:extLst>
              <a:ext uri="{FF2B5EF4-FFF2-40B4-BE49-F238E27FC236}">
                <a16:creationId xmlns:a16="http://schemas.microsoft.com/office/drawing/2014/main" id="{8DDDA170-322C-4EBB-932E-5723EC4DBED0}"/>
              </a:ext>
            </a:extLst>
          </p:cNvPr>
          <p:cNvPicPr>
            <a:picLocks noChangeAspect="1"/>
          </p:cNvPicPr>
          <p:nvPr/>
        </p:nvPicPr>
        <p:blipFill>
          <a:blip r:embed="rId4"/>
          <a:stretch>
            <a:fillRect/>
          </a:stretch>
        </p:blipFill>
        <p:spPr>
          <a:xfrm>
            <a:off x="9279609" y="1825764"/>
            <a:ext cx="1759179" cy="929647"/>
          </a:xfrm>
          <a:prstGeom prst="rect">
            <a:avLst/>
          </a:prstGeom>
        </p:spPr>
      </p:pic>
      <p:sp>
        <p:nvSpPr>
          <p:cNvPr id="10" name="Tekstiruutu 9">
            <a:extLst>
              <a:ext uri="{FF2B5EF4-FFF2-40B4-BE49-F238E27FC236}">
                <a16:creationId xmlns:a16="http://schemas.microsoft.com/office/drawing/2014/main" id="{029B4A57-ACEC-4D78-8B37-36D3C54621DF}"/>
              </a:ext>
            </a:extLst>
          </p:cNvPr>
          <p:cNvSpPr txBox="1"/>
          <p:nvPr/>
        </p:nvSpPr>
        <p:spPr>
          <a:xfrm>
            <a:off x="4998968" y="6087373"/>
            <a:ext cx="506914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create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reverse</a:t>
            </a:r>
            <a:r>
              <a:rPr lang="fi-FI" sz="1600" dirty="0">
                <a:solidFill>
                  <a:srgbClr val="FF0000"/>
                </a:solidFill>
              </a:rPr>
              <a:t> </a:t>
            </a:r>
            <a:r>
              <a:rPr lang="fi-FI" sz="1600" dirty="0" err="1">
                <a:solidFill>
                  <a:srgbClr val="FF0000"/>
                </a:solidFill>
              </a:rPr>
              <a:t>transformation</a:t>
            </a:r>
            <a:r>
              <a:rPr lang="fi-FI" sz="1600" dirty="0">
                <a:solidFill>
                  <a:srgbClr val="FF0000"/>
                </a:solidFill>
              </a:rPr>
              <a:t>?</a:t>
            </a:r>
            <a:endParaRPr lang="en-GB" sz="1600" dirty="0">
              <a:solidFill>
                <a:srgbClr val="FF0000"/>
              </a:solidFill>
            </a:endParaRPr>
          </a:p>
        </p:txBody>
      </p:sp>
      <p:pic>
        <p:nvPicPr>
          <p:cNvPr id="8" name="Kuva 7">
            <a:extLst>
              <a:ext uri="{FF2B5EF4-FFF2-40B4-BE49-F238E27FC236}">
                <a16:creationId xmlns:a16="http://schemas.microsoft.com/office/drawing/2014/main" id="{3F934E3D-2442-44CE-A87D-11767BEFDBB1}"/>
              </a:ext>
            </a:extLst>
          </p:cNvPr>
          <p:cNvPicPr>
            <a:picLocks noChangeAspect="1"/>
          </p:cNvPicPr>
          <p:nvPr/>
        </p:nvPicPr>
        <p:blipFill>
          <a:blip r:embed="rId5"/>
          <a:stretch>
            <a:fillRect/>
          </a:stretch>
        </p:blipFill>
        <p:spPr>
          <a:xfrm>
            <a:off x="6886526" y="4625376"/>
            <a:ext cx="2367110" cy="515195"/>
          </a:xfrm>
          <a:prstGeom prst="rect">
            <a:avLst/>
          </a:prstGeom>
        </p:spPr>
      </p:pic>
    </p:spTree>
    <p:extLst>
      <p:ext uri="{BB962C8B-B14F-4D97-AF65-F5344CB8AC3E}">
        <p14:creationId xmlns:p14="http://schemas.microsoft.com/office/powerpoint/2010/main" val="24593162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6078546" cy="1200329"/>
          </a:xfrm>
          <a:prstGeom prst="rect">
            <a:avLst/>
          </a:prstGeom>
          <a:noFill/>
        </p:spPr>
        <p:txBody>
          <a:bodyPr wrap="square" rtlCol="0">
            <a:spAutoFit/>
          </a:bodyPr>
          <a:lstStyle/>
          <a:p>
            <a:r>
              <a:rPr lang="fi-FI" sz="2400" dirty="0"/>
              <a:t>2d -&gt; 3d </a:t>
            </a:r>
            <a:r>
              <a:rPr lang="fi-FI" sz="2400" dirty="0" err="1"/>
              <a:t>transformation</a:t>
            </a:r>
            <a:r>
              <a:rPr lang="fi-FI" sz="2400" dirty="0"/>
              <a:t> (a priori </a:t>
            </a:r>
            <a:r>
              <a:rPr lang="fi-FI" sz="2400" dirty="0" err="1"/>
              <a:t>size</a:t>
            </a:r>
            <a:r>
              <a:rPr lang="fi-FI" sz="2400" dirty="0"/>
              <a:t> for </a:t>
            </a:r>
            <a:r>
              <a:rPr lang="fi-FI" sz="2400" dirty="0" err="1"/>
              <a:t>distance</a:t>
            </a:r>
            <a:r>
              <a:rPr lang="fi-FI" sz="2400" dirty="0"/>
              <a:t> </a:t>
            </a:r>
            <a:r>
              <a:rPr lang="fi-FI" sz="2400" dirty="0" err="1"/>
              <a:t>estimation</a:t>
            </a:r>
            <a:r>
              <a:rPr lang="fi-FI" sz="2400" dirty="0"/>
              <a:t>)</a:t>
            </a:r>
          </a:p>
          <a:p>
            <a:endParaRPr lang="en-GB" sz="2400" dirty="0"/>
          </a:p>
        </p:txBody>
      </p:sp>
      <p:pic>
        <p:nvPicPr>
          <p:cNvPr id="2" name="Kuva 1">
            <a:extLst>
              <a:ext uri="{FF2B5EF4-FFF2-40B4-BE49-F238E27FC236}">
                <a16:creationId xmlns:a16="http://schemas.microsoft.com/office/drawing/2014/main" id="{8C67251A-EC42-4CA9-B32F-6C0BD79EE2BF}"/>
              </a:ext>
            </a:extLst>
          </p:cNvPr>
          <p:cNvPicPr>
            <a:picLocks noChangeAspect="1"/>
          </p:cNvPicPr>
          <p:nvPr/>
        </p:nvPicPr>
        <p:blipFill>
          <a:blip r:embed="rId2"/>
          <a:stretch>
            <a:fillRect/>
          </a:stretch>
        </p:blipFill>
        <p:spPr>
          <a:xfrm>
            <a:off x="5591798" y="1446510"/>
            <a:ext cx="4810125" cy="4772025"/>
          </a:xfrm>
          <a:prstGeom prst="rect">
            <a:avLst/>
          </a:prstGeom>
        </p:spPr>
      </p:pic>
    </p:spTree>
    <p:extLst>
      <p:ext uri="{BB962C8B-B14F-4D97-AF65-F5344CB8AC3E}">
        <p14:creationId xmlns:p14="http://schemas.microsoft.com/office/powerpoint/2010/main" val="31205842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7" name="Picture 2" descr="Image result for 3d coordinates camera">
            <a:extLst>
              <a:ext uri="{FF2B5EF4-FFF2-40B4-BE49-F238E27FC236}">
                <a16:creationId xmlns:a16="http://schemas.microsoft.com/office/drawing/2014/main" id="{EE33117C-7312-465C-B750-A7C6FF9E2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837" y="1152174"/>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kalman filter">
            <a:extLst>
              <a:ext uri="{FF2B5EF4-FFF2-40B4-BE49-F238E27FC236}">
                <a16:creationId xmlns:a16="http://schemas.microsoft.com/office/drawing/2014/main" id="{4D0DDD83-0A10-4B9B-AF3B-5DE2F664E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931" y="1152174"/>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2" name="Kuva 1">
            <a:extLst>
              <a:ext uri="{FF2B5EF4-FFF2-40B4-BE49-F238E27FC236}">
                <a16:creationId xmlns:a16="http://schemas.microsoft.com/office/drawing/2014/main" id="{D0F64F1E-2289-4A54-BEA3-564B125DE497}"/>
              </a:ext>
            </a:extLst>
          </p:cNvPr>
          <p:cNvPicPr>
            <a:picLocks noChangeAspect="1"/>
          </p:cNvPicPr>
          <p:nvPr/>
        </p:nvPicPr>
        <p:blipFill>
          <a:blip r:embed="rId4"/>
          <a:stretch>
            <a:fillRect/>
          </a:stretch>
        </p:blipFill>
        <p:spPr>
          <a:xfrm>
            <a:off x="6587418" y="3154490"/>
            <a:ext cx="3512500" cy="2673168"/>
          </a:xfrm>
          <a:prstGeom prst="rect">
            <a:avLst/>
          </a:prstGeom>
        </p:spPr>
      </p:pic>
    </p:spTree>
    <p:extLst>
      <p:ext uri="{BB962C8B-B14F-4D97-AF65-F5344CB8AC3E}">
        <p14:creationId xmlns:p14="http://schemas.microsoft.com/office/powerpoint/2010/main" val="15967913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E8DFDEC8-649B-4E0C-B847-741ED1955DED}"/>
              </a:ext>
            </a:extLst>
          </p:cNvPr>
          <p:cNvPicPr>
            <a:picLocks noChangeAspect="1"/>
          </p:cNvPicPr>
          <p:nvPr/>
        </p:nvPicPr>
        <p:blipFill>
          <a:blip r:embed="rId2"/>
          <a:stretch>
            <a:fillRect/>
          </a:stretch>
        </p:blipFill>
        <p:spPr>
          <a:xfrm>
            <a:off x="5384448" y="995279"/>
            <a:ext cx="4745514" cy="4232881"/>
          </a:xfrm>
          <a:prstGeom prst="rect">
            <a:avLst/>
          </a:prstGeom>
        </p:spPr>
      </p:pic>
      <p:pic>
        <p:nvPicPr>
          <p:cNvPr id="6" name="Kuva 5">
            <a:extLst>
              <a:ext uri="{FF2B5EF4-FFF2-40B4-BE49-F238E27FC236}">
                <a16:creationId xmlns:a16="http://schemas.microsoft.com/office/drawing/2014/main" id="{58CD8DDA-1C6B-4EEA-9B19-8CD84982A98E}"/>
              </a:ext>
            </a:extLst>
          </p:cNvPr>
          <p:cNvPicPr>
            <a:picLocks noChangeAspect="1"/>
          </p:cNvPicPr>
          <p:nvPr/>
        </p:nvPicPr>
        <p:blipFill>
          <a:blip r:embed="rId3"/>
          <a:stretch>
            <a:fillRect/>
          </a:stretch>
        </p:blipFill>
        <p:spPr>
          <a:xfrm>
            <a:off x="5384448" y="5296326"/>
            <a:ext cx="4974659" cy="1211872"/>
          </a:xfrm>
          <a:prstGeom prst="rect">
            <a:avLst/>
          </a:prstGeom>
        </p:spPr>
      </p:pic>
    </p:spTree>
    <p:extLst>
      <p:ext uri="{BB962C8B-B14F-4D97-AF65-F5344CB8AC3E}">
        <p14:creationId xmlns:p14="http://schemas.microsoft.com/office/powerpoint/2010/main" val="20672811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2" name="Kuva 1">
            <a:extLst>
              <a:ext uri="{FF2B5EF4-FFF2-40B4-BE49-F238E27FC236}">
                <a16:creationId xmlns:a16="http://schemas.microsoft.com/office/drawing/2014/main" id="{54B2D866-537B-49A7-BA28-E4F1239F1439}"/>
              </a:ext>
            </a:extLst>
          </p:cNvPr>
          <p:cNvPicPr>
            <a:picLocks noChangeAspect="1"/>
          </p:cNvPicPr>
          <p:nvPr/>
        </p:nvPicPr>
        <p:blipFill>
          <a:blip r:embed="rId2"/>
          <a:stretch>
            <a:fillRect/>
          </a:stretch>
        </p:blipFill>
        <p:spPr>
          <a:xfrm>
            <a:off x="5429609" y="914400"/>
            <a:ext cx="4186404" cy="5670029"/>
          </a:xfrm>
          <a:prstGeom prst="rect">
            <a:avLst/>
          </a:prstGeom>
        </p:spPr>
      </p:pic>
    </p:spTree>
    <p:extLst>
      <p:ext uri="{BB962C8B-B14F-4D97-AF65-F5344CB8AC3E}">
        <p14:creationId xmlns:p14="http://schemas.microsoft.com/office/powerpoint/2010/main" val="1237253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7464"/>
            <a:ext cx="9144000" cy="1564716"/>
          </a:xfrm>
        </p:spPr>
        <p:txBody>
          <a:bodyPr>
            <a:normAutofit/>
          </a:bodyPr>
          <a:lstStyle/>
          <a:p>
            <a:pPr algn="l"/>
            <a:r>
              <a:rPr lang="fi-FI" sz="4800" dirty="0" err="1"/>
              <a:t>Understanding</a:t>
            </a:r>
            <a:r>
              <a:rPr lang="fi-FI" sz="4800" dirty="0"/>
              <a:t> Image:</a:t>
            </a:r>
            <a:br>
              <a:rPr lang="fi-FI" sz="4800" dirty="0"/>
            </a:br>
            <a:r>
              <a:rPr lang="fi-FI" sz="4800" dirty="0"/>
              <a:t>Image </a:t>
            </a:r>
            <a:r>
              <a:rPr lang="fi-FI" sz="4800" dirty="0" err="1"/>
              <a:t>Captioning</a:t>
            </a:r>
            <a:endParaRPr lang="en-GB" sz="4800" dirty="0"/>
          </a:p>
        </p:txBody>
      </p:sp>
    </p:spTree>
    <p:extLst>
      <p:ext uri="{BB962C8B-B14F-4D97-AF65-F5344CB8AC3E}">
        <p14:creationId xmlns:p14="http://schemas.microsoft.com/office/powerpoint/2010/main" val="20347909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B6EBEB3F-B7ED-4317-A26C-E9217FE7D0DC}"/>
              </a:ext>
            </a:extLst>
          </p:cNvPr>
          <p:cNvPicPr>
            <a:picLocks noChangeAspect="1"/>
          </p:cNvPicPr>
          <p:nvPr/>
        </p:nvPicPr>
        <p:blipFill>
          <a:blip r:embed="rId2"/>
          <a:stretch>
            <a:fillRect/>
          </a:stretch>
        </p:blipFill>
        <p:spPr>
          <a:xfrm>
            <a:off x="5384448" y="1064812"/>
            <a:ext cx="4638675" cy="2438400"/>
          </a:xfrm>
          <a:prstGeom prst="rect">
            <a:avLst/>
          </a:prstGeom>
        </p:spPr>
      </p:pic>
      <p:sp>
        <p:nvSpPr>
          <p:cNvPr id="8" name="Tekstiruutu 7">
            <a:extLst>
              <a:ext uri="{FF2B5EF4-FFF2-40B4-BE49-F238E27FC236}">
                <a16:creationId xmlns:a16="http://schemas.microsoft.com/office/drawing/2014/main" id="{20EADAE3-8111-468C-9E09-913EB8A7A8E6}"/>
              </a:ext>
            </a:extLst>
          </p:cNvPr>
          <p:cNvSpPr txBox="1"/>
          <p:nvPr/>
        </p:nvSpPr>
        <p:spPr>
          <a:xfrm>
            <a:off x="5384448" y="3910267"/>
            <a:ext cx="6559616" cy="1077218"/>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questions</a:t>
            </a:r>
            <a:r>
              <a:rPr lang="fi-FI" sz="1600" dirty="0">
                <a:solidFill>
                  <a:srgbClr val="FF0000"/>
                </a:solidFill>
              </a:rPr>
              <a:t>: </a:t>
            </a:r>
          </a:p>
          <a:p>
            <a:pPr marL="342900" indent="-342900">
              <a:buFont typeface="+mj-lt"/>
              <a:buAutoNum type="arabicPeriod"/>
            </a:pPr>
            <a:r>
              <a:rPr lang="fi-FI" sz="1600" dirty="0" err="1">
                <a:solidFill>
                  <a:srgbClr val="FF0000"/>
                </a:solidFill>
              </a:rPr>
              <a:t>Equations</a:t>
            </a:r>
            <a:r>
              <a:rPr lang="fi-FI" sz="1600" dirty="0">
                <a:solidFill>
                  <a:srgbClr val="FF0000"/>
                </a:solidFill>
              </a:rPr>
              <a:t> ok?</a:t>
            </a:r>
          </a:p>
          <a:p>
            <a:pPr marL="342900" indent="-342900">
              <a:buFont typeface="+mj-lt"/>
              <a:buAutoNum type="arabicPeriod"/>
            </a:pPr>
            <a:r>
              <a:rPr lang="fi-FI" sz="1600" dirty="0" err="1">
                <a:solidFill>
                  <a:srgbClr val="FF0000"/>
                </a:solidFill>
              </a:rPr>
              <a:t>Initial</a:t>
            </a:r>
            <a:r>
              <a:rPr lang="fi-FI" sz="1600" dirty="0">
                <a:solidFill>
                  <a:srgbClr val="FF0000"/>
                </a:solidFill>
              </a:rPr>
              <a:t> </a:t>
            </a:r>
            <a:r>
              <a:rPr lang="fi-FI" sz="1600" dirty="0" err="1">
                <a:solidFill>
                  <a:srgbClr val="FF0000"/>
                </a:solidFill>
              </a:rPr>
              <a:t>values</a:t>
            </a:r>
            <a:r>
              <a:rPr lang="fi-FI" sz="1600" dirty="0">
                <a:solidFill>
                  <a:srgbClr val="FF0000"/>
                </a:solidFill>
              </a:rPr>
              <a:t>?</a:t>
            </a:r>
          </a:p>
          <a:p>
            <a:pPr marL="342900" indent="-342900">
              <a:buFont typeface="+mj-lt"/>
              <a:buAutoNum type="arabicPeriod"/>
            </a:pPr>
            <a:r>
              <a:rPr lang="fi-FI" sz="1600" dirty="0" err="1">
                <a:solidFill>
                  <a:srgbClr val="FF0000"/>
                </a:solidFill>
              </a:rPr>
              <a:t>Different</a:t>
            </a:r>
            <a:r>
              <a:rPr lang="fi-FI" sz="1600" dirty="0">
                <a:solidFill>
                  <a:srgbClr val="FF0000"/>
                </a:solidFill>
              </a:rPr>
              <a:t> </a:t>
            </a:r>
            <a:r>
              <a:rPr lang="fi-FI" sz="1600" dirty="0" err="1">
                <a:solidFill>
                  <a:srgbClr val="FF0000"/>
                </a:solidFill>
              </a:rPr>
              <a:t>time</a:t>
            </a:r>
            <a:r>
              <a:rPr lang="fi-FI" sz="1600" dirty="0">
                <a:solidFill>
                  <a:srgbClr val="FF0000"/>
                </a:solidFill>
              </a:rPr>
              <a:t> </a:t>
            </a:r>
            <a:r>
              <a:rPr lang="fi-FI" sz="1600" dirty="0" err="1">
                <a:solidFill>
                  <a:srgbClr val="FF0000"/>
                </a:solidFill>
              </a:rPr>
              <a:t>step</a:t>
            </a:r>
            <a:r>
              <a:rPr lang="fi-FI" sz="1600" dirty="0">
                <a:solidFill>
                  <a:srgbClr val="FF0000"/>
                </a:solidFill>
              </a:rPr>
              <a:t> for </a:t>
            </a:r>
            <a:r>
              <a:rPr lang="fi-FI" sz="1600" dirty="0" err="1">
                <a:solidFill>
                  <a:srgbClr val="FF0000"/>
                </a:solidFill>
              </a:rPr>
              <a:t>prediction</a:t>
            </a:r>
            <a:r>
              <a:rPr lang="fi-FI" sz="1600" dirty="0">
                <a:solidFill>
                  <a:srgbClr val="FF0000"/>
                </a:solidFill>
              </a:rPr>
              <a:t>, </a:t>
            </a:r>
            <a:r>
              <a:rPr lang="fi-FI" sz="1600" dirty="0" err="1">
                <a:solidFill>
                  <a:srgbClr val="FF0000"/>
                </a:solidFill>
              </a:rPr>
              <a:t>not</a:t>
            </a:r>
            <a:r>
              <a:rPr lang="fi-FI" sz="1600" dirty="0">
                <a:solidFill>
                  <a:srgbClr val="FF0000"/>
                </a:solidFill>
              </a:rPr>
              <a:t> </a:t>
            </a:r>
            <a:r>
              <a:rPr lang="fi-FI" sz="1600" dirty="0" err="1">
                <a:solidFill>
                  <a:srgbClr val="FF0000"/>
                </a:solidFill>
              </a:rPr>
              <a:t>equal</a:t>
            </a:r>
            <a:r>
              <a:rPr lang="fi-FI" sz="1600" dirty="0">
                <a:solidFill>
                  <a:srgbClr val="FF0000"/>
                </a:solidFill>
              </a:rPr>
              <a:t> to </a:t>
            </a:r>
            <a:r>
              <a:rPr lang="fi-FI" sz="1600" dirty="0" err="1">
                <a:solidFill>
                  <a:srgbClr val="FF0000"/>
                </a:solidFill>
              </a:rPr>
              <a:t>inverse</a:t>
            </a:r>
            <a:r>
              <a:rPr lang="fi-FI" sz="1600" dirty="0">
                <a:solidFill>
                  <a:srgbClr val="FF0000"/>
                </a:solidFill>
              </a:rPr>
              <a:t> video </a:t>
            </a:r>
            <a:r>
              <a:rPr lang="fi-FI" sz="1600" dirty="0" err="1">
                <a:solidFill>
                  <a:srgbClr val="FF0000"/>
                </a:solidFill>
              </a:rPr>
              <a:t>frame</a:t>
            </a:r>
            <a:r>
              <a:rPr lang="fi-FI" sz="1600" dirty="0">
                <a:solidFill>
                  <a:srgbClr val="FF0000"/>
                </a:solidFill>
              </a:rPr>
              <a:t> </a:t>
            </a:r>
            <a:r>
              <a:rPr lang="fi-FI" sz="1600" dirty="0" err="1">
                <a:solidFill>
                  <a:srgbClr val="FF0000"/>
                </a:solidFill>
              </a:rPr>
              <a:t>rate</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764724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Sources of uncertainty</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5D53497-CCCB-4A73-9170-7008971D92ED}"/>
              </a:ext>
            </a:extLst>
          </p:cNvPr>
          <p:cNvSpPr txBox="1"/>
          <p:nvPr/>
        </p:nvSpPr>
        <p:spPr>
          <a:xfrm>
            <a:off x="5459822" y="3159696"/>
            <a:ext cx="5367367" cy="1754326"/>
          </a:xfrm>
          <a:prstGeom prst="rect">
            <a:avLst/>
          </a:prstGeom>
          <a:noFill/>
        </p:spPr>
        <p:txBody>
          <a:bodyPr wrap="none" rtlCol="0">
            <a:spAutoFit/>
          </a:bodyPr>
          <a:lstStyle/>
          <a:p>
            <a:pPr marL="342900" indent="-342900">
              <a:buFont typeface="+mj-lt"/>
              <a:buAutoNum type="arabicPeriod"/>
            </a:pPr>
            <a:r>
              <a:rPr lang="en-GB" dirty="0"/>
              <a:t>Inherent stochasticity in the system being </a:t>
            </a:r>
            <a:r>
              <a:rPr lang="en-GB" dirty="0" err="1"/>
              <a:t>modeled</a:t>
            </a:r>
            <a:r>
              <a:rPr lang="en-GB" dirty="0"/>
              <a:t>.</a:t>
            </a:r>
          </a:p>
          <a:p>
            <a:pPr marL="800100" lvl="1" indent="-342900">
              <a:buFont typeface="Arial" panose="020B0604020202020204" pitchFamily="34" charset="0"/>
              <a:buChar char="•"/>
            </a:pPr>
            <a:r>
              <a:rPr lang="fi-FI" dirty="0"/>
              <a:t>?</a:t>
            </a:r>
            <a:endParaRPr lang="en-GB" dirty="0"/>
          </a:p>
          <a:p>
            <a:pPr marL="342900" indent="-342900">
              <a:buFont typeface="+mj-lt"/>
              <a:buAutoNum type="arabicPeriod"/>
            </a:pPr>
            <a:r>
              <a:rPr lang="en-GB" dirty="0"/>
              <a:t>Incomplete observability.</a:t>
            </a:r>
          </a:p>
          <a:p>
            <a:pPr marL="742950" lvl="1" indent="-285750">
              <a:buFont typeface="Arial" panose="020B0604020202020204" pitchFamily="34" charset="0"/>
              <a:buChar char="•"/>
            </a:pPr>
            <a:r>
              <a:rPr lang="fi-FI" dirty="0"/>
              <a:t>?</a:t>
            </a:r>
            <a:endParaRPr lang="en-GB" dirty="0"/>
          </a:p>
          <a:p>
            <a:pPr marL="342900" indent="-342900">
              <a:buFont typeface="+mj-lt"/>
              <a:buAutoNum type="arabicPeriod"/>
            </a:pPr>
            <a:r>
              <a:rPr lang="en-GB" dirty="0"/>
              <a:t>Incomplete </a:t>
            </a:r>
            <a:r>
              <a:rPr lang="en-GB" dirty="0" err="1"/>
              <a:t>modeling</a:t>
            </a:r>
            <a:r>
              <a:rPr lang="en-GB" dirty="0"/>
              <a:t>.</a:t>
            </a:r>
          </a:p>
          <a:p>
            <a:pPr marL="800100" lvl="1" indent="-342900">
              <a:buFont typeface="Arial" panose="020B0604020202020204" pitchFamily="34" charset="0"/>
              <a:buChar char="•"/>
            </a:pPr>
            <a:r>
              <a:rPr lang="fi-FI" dirty="0"/>
              <a:t>?</a:t>
            </a:r>
            <a:endParaRPr lang="en-GB" dirty="0"/>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6" name="Tekstiruutu 5">
            <a:extLst>
              <a:ext uri="{FF2B5EF4-FFF2-40B4-BE49-F238E27FC236}">
                <a16:creationId xmlns:a16="http://schemas.microsoft.com/office/drawing/2014/main" id="{578FCD66-E4ED-406F-9372-EE66B20A0D35}"/>
              </a:ext>
            </a:extLst>
          </p:cNvPr>
          <p:cNvSpPr txBox="1"/>
          <p:nvPr/>
        </p:nvSpPr>
        <p:spPr>
          <a:xfrm>
            <a:off x="4940654" y="321177"/>
            <a:ext cx="4332306" cy="1754326"/>
          </a:xfrm>
          <a:prstGeom prst="rect">
            <a:avLst/>
          </a:prstGeom>
          <a:noFill/>
        </p:spPr>
        <p:txBody>
          <a:bodyPr wrap="square" rtlCol="0">
            <a:spAutoFit/>
          </a:bodyPr>
          <a:lstStyle/>
          <a:p>
            <a:pPr marL="800100" lvl="1" indent="-342900">
              <a:buFont typeface="Arial" panose="020B0604020202020204" pitchFamily="34" charset="0"/>
              <a:buChar char="•"/>
            </a:pPr>
            <a:r>
              <a:rPr lang="fi-FI" dirty="0" err="1"/>
              <a:t>Ingredients</a:t>
            </a:r>
            <a:r>
              <a:rPr lang="fi-FI" dirty="0"/>
              <a:t>:</a:t>
            </a:r>
          </a:p>
          <a:p>
            <a:pPr marL="1257300" lvl="2" indent="-342900">
              <a:buFont typeface="Arial" panose="020B0604020202020204" pitchFamily="34" charset="0"/>
              <a:buChar char="•"/>
            </a:pPr>
            <a:r>
              <a:rPr lang="fi-FI" dirty="0" err="1"/>
              <a:t>Classification</a:t>
            </a:r>
            <a:r>
              <a:rPr lang="fi-FI" dirty="0"/>
              <a:t> </a:t>
            </a:r>
            <a:r>
              <a:rPr lang="fi-FI" dirty="0" err="1"/>
              <a:t>belief</a:t>
            </a:r>
            <a:endParaRPr lang="fi-FI" dirty="0"/>
          </a:p>
          <a:p>
            <a:pPr marL="1257300" lvl="2" indent="-342900">
              <a:buFont typeface="Arial" panose="020B0604020202020204" pitchFamily="34" charset="0"/>
              <a:buChar char="•"/>
            </a:pPr>
            <a:r>
              <a:rPr lang="fi-FI" dirty="0" err="1"/>
              <a:t>Bounding</a:t>
            </a:r>
            <a:r>
              <a:rPr lang="fi-FI" dirty="0"/>
              <a:t> box </a:t>
            </a:r>
            <a:r>
              <a:rPr lang="fi-FI" dirty="0" err="1"/>
              <a:t>noise</a:t>
            </a:r>
            <a:endParaRPr lang="fi-FI" dirty="0"/>
          </a:p>
          <a:p>
            <a:pPr marL="1257300" lvl="2" indent="-342900">
              <a:buFont typeface="Arial" panose="020B0604020202020204" pitchFamily="34" charset="0"/>
              <a:buChar char="•"/>
            </a:pPr>
            <a:r>
              <a:rPr lang="fi-FI" dirty="0" err="1"/>
              <a:t>Pixel</a:t>
            </a:r>
            <a:r>
              <a:rPr lang="fi-FI" dirty="0"/>
              <a:t> </a:t>
            </a:r>
            <a:r>
              <a:rPr lang="fi-FI" dirty="0" err="1"/>
              <a:t>discretization</a:t>
            </a:r>
            <a:endParaRPr lang="fi-FI" dirty="0"/>
          </a:p>
          <a:p>
            <a:pPr marL="1257300" lvl="2" indent="-342900">
              <a:buFont typeface="Arial" panose="020B0604020202020204" pitchFamily="34" charset="0"/>
              <a:buChar char="•"/>
            </a:pPr>
            <a:r>
              <a:rPr lang="fi-FI" dirty="0" err="1"/>
              <a:t>Distance</a:t>
            </a:r>
            <a:r>
              <a:rPr lang="fi-FI" dirty="0"/>
              <a:t> </a:t>
            </a:r>
            <a:r>
              <a:rPr lang="fi-FI" dirty="0" err="1"/>
              <a:t>estimation</a:t>
            </a:r>
            <a:endParaRPr lang="fi-FI" dirty="0"/>
          </a:p>
          <a:p>
            <a:endParaRPr lang="en-GB" dirty="0"/>
          </a:p>
        </p:txBody>
      </p:sp>
    </p:spTree>
    <p:extLst>
      <p:ext uri="{BB962C8B-B14F-4D97-AF65-F5344CB8AC3E}">
        <p14:creationId xmlns:p14="http://schemas.microsoft.com/office/powerpoint/2010/main" val="18895433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Probability representation</a:t>
            </a:r>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6" name="Tekstiruutu 5">
            <a:extLst>
              <a:ext uri="{FF2B5EF4-FFF2-40B4-BE49-F238E27FC236}">
                <a16:creationId xmlns:a16="http://schemas.microsoft.com/office/drawing/2014/main" id="{578FCD66-E4ED-406F-9372-EE66B20A0D35}"/>
              </a:ext>
            </a:extLst>
          </p:cNvPr>
          <p:cNvSpPr txBox="1"/>
          <p:nvPr/>
        </p:nvSpPr>
        <p:spPr>
          <a:xfrm>
            <a:off x="4889853" y="321177"/>
            <a:ext cx="5923289" cy="2031325"/>
          </a:xfrm>
          <a:prstGeom prst="rect">
            <a:avLst/>
          </a:prstGeom>
          <a:noFill/>
        </p:spPr>
        <p:txBody>
          <a:bodyPr wrap="square" rtlCol="0">
            <a:spAutoFit/>
          </a:bodyPr>
          <a:lstStyle/>
          <a:p>
            <a:pPr marL="800100" lvl="1" indent="-342900">
              <a:buFont typeface="Arial" panose="020B0604020202020204" pitchFamily="34" charset="0"/>
              <a:buChar char="•"/>
            </a:pPr>
            <a:r>
              <a:rPr lang="fi-FI" dirty="0" err="1"/>
              <a:t>Probability</a:t>
            </a:r>
            <a:r>
              <a:rPr lang="fi-FI" dirty="0"/>
              <a:t> </a:t>
            </a:r>
            <a:r>
              <a:rPr lang="fi-FI" dirty="0" err="1"/>
              <a:t>there</a:t>
            </a:r>
            <a:r>
              <a:rPr lang="fi-FI" dirty="0"/>
              <a:t> is </a:t>
            </a:r>
            <a:r>
              <a:rPr lang="fi-FI" dirty="0" err="1"/>
              <a:t>something</a:t>
            </a:r>
            <a:r>
              <a:rPr lang="fi-FI" dirty="0"/>
              <a:t> in </a:t>
            </a:r>
            <a:r>
              <a:rPr lang="fi-FI" dirty="0" err="1"/>
              <a:t>the</a:t>
            </a:r>
            <a:r>
              <a:rPr lang="fi-FI" dirty="0"/>
              <a:t> image </a:t>
            </a:r>
          </a:p>
          <a:p>
            <a:pPr marL="1257300" lvl="2" indent="-342900">
              <a:buFont typeface="Arial" panose="020B0604020202020204" pitchFamily="34" charset="0"/>
              <a:buChar char="•"/>
            </a:pPr>
            <a:r>
              <a:rPr lang="fi-FI" dirty="0"/>
              <a:t>P(S)</a:t>
            </a:r>
          </a:p>
          <a:p>
            <a:pPr marL="800100" lvl="1" indent="-342900">
              <a:buFont typeface="Arial" panose="020B0604020202020204" pitchFamily="34" charset="0"/>
              <a:buChar char="•"/>
            </a:pPr>
            <a:r>
              <a:rPr lang="fi-FI" dirty="0" err="1"/>
              <a:t>Probability</a:t>
            </a:r>
            <a:r>
              <a:rPr lang="fi-FI" dirty="0"/>
              <a:t> of </a:t>
            </a:r>
            <a:r>
              <a:rPr lang="fi-FI" dirty="0" err="1"/>
              <a:t>class</a:t>
            </a:r>
            <a:r>
              <a:rPr lang="fi-FI" dirty="0"/>
              <a:t> </a:t>
            </a:r>
            <a:r>
              <a:rPr lang="fi-FI" dirty="0" err="1"/>
              <a:t>given</a:t>
            </a:r>
            <a:r>
              <a:rPr lang="fi-FI" dirty="0"/>
              <a:t> </a:t>
            </a:r>
            <a:r>
              <a:rPr lang="fi-FI" dirty="0" err="1"/>
              <a:t>that</a:t>
            </a:r>
            <a:r>
              <a:rPr lang="fi-FI" dirty="0"/>
              <a:t> </a:t>
            </a:r>
            <a:r>
              <a:rPr lang="fi-FI" dirty="0" err="1"/>
              <a:t>there</a:t>
            </a:r>
            <a:r>
              <a:rPr lang="fi-FI" dirty="0"/>
              <a:t> is </a:t>
            </a:r>
            <a:r>
              <a:rPr lang="fi-FI" dirty="0" err="1"/>
              <a:t>something</a:t>
            </a:r>
            <a:r>
              <a:rPr lang="fi-FI" dirty="0"/>
              <a:t> </a:t>
            </a:r>
          </a:p>
          <a:p>
            <a:pPr marL="1257300" lvl="2" indent="-342900">
              <a:buFont typeface="Arial" panose="020B0604020202020204" pitchFamily="34" charset="0"/>
              <a:buChar char="•"/>
            </a:pPr>
            <a:r>
              <a:rPr lang="fi-FI" dirty="0"/>
              <a:t>P(C|S)</a:t>
            </a:r>
          </a:p>
          <a:p>
            <a:pPr marL="800100" lvl="1" indent="-342900">
              <a:buFont typeface="Arial" panose="020B0604020202020204" pitchFamily="34" charset="0"/>
              <a:buChar char="•"/>
            </a:pPr>
            <a:r>
              <a:rPr lang="fi-FI" dirty="0" err="1"/>
              <a:t>Probability</a:t>
            </a:r>
            <a:r>
              <a:rPr lang="fi-FI" dirty="0"/>
              <a:t> of </a:t>
            </a:r>
            <a:r>
              <a:rPr lang="fi-FI" dirty="0" err="1"/>
              <a:t>location</a:t>
            </a:r>
            <a:r>
              <a:rPr lang="fi-FI" dirty="0"/>
              <a:t> (</a:t>
            </a:r>
            <a:r>
              <a:rPr lang="fi-FI" dirty="0" err="1"/>
              <a:t>or</a:t>
            </a:r>
            <a:r>
              <a:rPr lang="fi-FI" dirty="0"/>
              <a:t> </a:t>
            </a:r>
            <a:r>
              <a:rPr lang="fi-FI" dirty="0" err="1"/>
              <a:t>state</a:t>
            </a:r>
            <a:r>
              <a:rPr lang="fi-FI" dirty="0"/>
              <a:t>) </a:t>
            </a:r>
            <a:r>
              <a:rPr lang="fi-FI" dirty="0" err="1"/>
              <a:t>given</a:t>
            </a:r>
            <a:r>
              <a:rPr lang="fi-FI" dirty="0"/>
              <a:t> </a:t>
            </a:r>
            <a:r>
              <a:rPr lang="fi-FI" dirty="0" err="1"/>
              <a:t>the</a:t>
            </a:r>
            <a:r>
              <a:rPr lang="fi-FI" dirty="0"/>
              <a:t> </a:t>
            </a:r>
            <a:r>
              <a:rPr lang="fi-FI" dirty="0" err="1"/>
              <a:t>class</a:t>
            </a:r>
            <a:endParaRPr lang="fi-FI" dirty="0"/>
          </a:p>
          <a:p>
            <a:pPr marL="1257300" lvl="2" indent="-342900">
              <a:buFont typeface="Arial" panose="020B0604020202020204" pitchFamily="34" charset="0"/>
              <a:buChar char="•"/>
            </a:pPr>
            <a:r>
              <a:rPr lang="fi-FI" dirty="0"/>
              <a:t>P(X|C,S)</a:t>
            </a:r>
          </a:p>
          <a:p>
            <a:endParaRPr lang="en-GB" dirty="0"/>
          </a:p>
        </p:txBody>
      </p:sp>
      <p:sp>
        <p:nvSpPr>
          <p:cNvPr id="3" name="Tekstiruutu 2">
            <a:extLst>
              <a:ext uri="{FF2B5EF4-FFF2-40B4-BE49-F238E27FC236}">
                <a16:creationId xmlns:a16="http://schemas.microsoft.com/office/drawing/2014/main" id="{D319F0B7-EBBF-4EA5-8D12-C2938C279720}"/>
              </a:ext>
            </a:extLst>
          </p:cNvPr>
          <p:cNvSpPr txBox="1"/>
          <p:nvPr/>
        </p:nvSpPr>
        <p:spPr>
          <a:xfrm>
            <a:off x="5205245" y="3540935"/>
            <a:ext cx="4034971" cy="369332"/>
          </a:xfrm>
          <a:prstGeom prst="rect">
            <a:avLst/>
          </a:prstGeom>
          <a:noFill/>
        </p:spPr>
        <p:txBody>
          <a:bodyPr wrap="square" rtlCol="0">
            <a:spAutoFit/>
          </a:bodyPr>
          <a:lstStyle/>
          <a:p>
            <a:r>
              <a:rPr lang="fi-FI" dirty="0" err="1"/>
              <a:t>What</a:t>
            </a:r>
            <a:r>
              <a:rPr lang="fi-FI" dirty="0"/>
              <a:t> is </a:t>
            </a:r>
            <a:r>
              <a:rPr lang="fi-FI" dirty="0" err="1"/>
              <a:t>the</a:t>
            </a:r>
            <a:r>
              <a:rPr lang="fi-FI" dirty="0"/>
              <a:t> </a:t>
            </a:r>
            <a:r>
              <a:rPr lang="fi-FI" dirty="0" err="1"/>
              <a:t>goal</a:t>
            </a:r>
            <a:r>
              <a:rPr lang="fi-FI" dirty="0"/>
              <a:t>?</a:t>
            </a:r>
            <a:endParaRPr lang="en-GB" dirty="0"/>
          </a:p>
        </p:txBody>
      </p:sp>
      <p:sp>
        <p:nvSpPr>
          <p:cNvPr id="8" name="Tekstiruutu 7">
            <a:extLst>
              <a:ext uri="{FF2B5EF4-FFF2-40B4-BE49-F238E27FC236}">
                <a16:creationId xmlns:a16="http://schemas.microsoft.com/office/drawing/2014/main" id="{66E27113-39B1-479C-9AEA-3479D15556AE}"/>
              </a:ext>
            </a:extLst>
          </p:cNvPr>
          <p:cNvSpPr txBox="1"/>
          <p:nvPr/>
        </p:nvSpPr>
        <p:spPr>
          <a:xfrm>
            <a:off x="5205245" y="40760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35783203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Actions</a:t>
            </a:r>
          </a:p>
        </p:txBody>
      </p:sp>
      <p:sp>
        <p:nvSpPr>
          <p:cNvPr id="2" name="Tekstiruutu 1">
            <a:extLst>
              <a:ext uri="{FF2B5EF4-FFF2-40B4-BE49-F238E27FC236}">
                <a16:creationId xmlns:a16="http://schemas.microsoft.com/office/drawing/2014/main" id="{6BB30F7A-5F1A-4DE8-836D-D8A2D0BA3F2D}"/>
              </a:ext>
            </a:extLst>
          </p:cNvPr>
          <p:cNvSpPr txBox="1"/>
          <p:nvPr/>
        </p:nvSpPr>
        <p:spPr>
          <a:xfrm>
            <a:off x="5375253" y="2911977"/>
            <a:ext cx="4672433" cy="646331"/>
          </a:xfrm>
          <a:prstGeom prst="rect">
            <a:avLst/>
          </a:prstGeom>
          <a:noFill/>
        </p:spPr>
        <p:txBody>
          <a:bodyPr wrap="none" rtlCol="0">
            <a:spAutoFit/>
          </a:bodyPr>
          <a:lstStyle/>
          <a:p>
            <a:pPr marL="285750" indent="-285750">
              <a:buFont typeface="Arial" panose="020B0604020202020204" pitchFamily="34" charset="0"/>
              <a:buChar char="•"/>
            </a:pPr>
            <a:r>
              <a:rPr lang="fi-FI" dirty="0" err="1"/>
              <a:t>The</a:t>
            </a:r>
            <a:r>
              <a:rPr lang="fi-FI" dirty="0"/>
              <a:t> </a:t>
            </a:r>
            <a:r>
              <a:rPr lang="fi-FI" dirty="0" err="1"/>
              <a:t>role</a:t>
            </a:r>
            <a:r>
              <a:rPr lang="fi-FI" dirty="0"/>
              <a:t> of </a:t>
            </a:r>
            <a:r>
              <a:rPr lang="fi-FI" dirty="0" err="1"/>
              <a:t>actions</a:t>
            </a:r>
            <a:r>
              <a:rPr lang="fi-FI" dirty="0"/>
              <a:t>, </a:t>
            </a:r>
            <a:r>
              <a:rPr lang="fi-FI" dirty="0" err="1"/>
              <a:t>should</a:t>
            </a:r>
            <a:r>
              <a:rPr lang="fi-FI" dirty="0"/>
              <a:t> it </a:t>
            </a:r>
            <a:r>
              <a:rPr lang="fi-FI" dirty="0" err="1"/>
              <a:t>be</a:t>
            </a:r>
            <a:r>
              <a:rPr lang="fi-FI" dirty="0"/>
              <a:t> </a:t>
            </a:r>
            <a:r>
              <a:rPr lang="fi-FI" dirty="0" err="1"/>
              <a:t>considered</a:t>
            </a:r>
            <a:r>
              <a:rPr lang="fi-FI" dirty="0"/>
              <a:t>? </a:t>
            </a:r>
          </a:p>
          <a:p>
            <a:pPr marL="285750" indent="-285750">
              <a:buFont typeface="Arial" panose="020B0604020202020204" pitchFamily="34" charset="0"/>
              <a:buChar char="•"/>
            </a:pPr>
            <a:r>
              <a:rPr lang="fi-FI" dirty="0" err="1"/>
              <a:t>Navigation</a:t>
            </a:r>
            <a:r>
              <a:rPr lang="fi-FI" dirty="0"/>
              <a:t> </a:t>
            </a:r>
            <a:r>
              <a:rPr lang="fi-FI" dirty="0" err="1"/>
              <a:t>assistance</a:t>
            </a:r>
            <a:r>
              <a:rPr lang="fi-FI" dirty="0"/>
              <a:t>?</a:t>
            </a:r>
            <a:endParaRPr lang="en-GB" dirty="0"/>
          </a:p>
        </p:txBody>
      </p:sp>
    </p:spTree>
    <p:extLst>
      <p:ext uri="{BB962C8B-B14F-4D97-AF65-F5344CB8AC3E}">
        <p14:creationId xmlns:p14="http://schemas.microsoft.com/office/powerpoint/2010/main" val="29801592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Goal Fine Tuning</a:t>
            </a:r>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3" name="Tekstiruutu 2">
            <a:extLst>
              <a:ext uri="{FF2B5EF4-FFF2-40B4-BE49-F238E27FC236}">
                <a16:creationId xmlns:a16="http://schemas.microsoft.com/office/drawing/2014/main" id="{D319F0B7-EBBF-4EA5-8D12-C2938C279720}"/>
              </a:ext>
            </a:extLst>
          </p:cNvPr>
          <p:cNvSpPr txBox="1"/>
          <p:nvPr/>
        </p:nvSpPr>
        <p:spPr>
          <a:xfrm>
            <a:off x="5052845" y="2188795"/>
            <a:ext cx="4034971" cy="646331"/>
          </a:xfrm>
          <a:prstGeom prst="rect">
            <a:avLst/>
          </a:prstGeom>
          <a:noFill/>
        </p:spPr>
        <p:txBody>
          <a:bodyPr wrap="square" rtlCol="0">
            <a:spAutoFit/>
          </a:bodyPr>
          <a:lstStyle/>
          <a:p>
            <a:r>
              <a:rPr lang="fi-FI" dirty="0" err="1"/>
              <a:t>What</a:t>
            </a:r>
            <a:r>
              <a:rPr lang="fi-FI" dirty="0"/>
              <a:t> is </a:t>
            </a:r>
            <a:r>
              <a:rPr lang="fi-FI" dirty="0" err="1"/>
              <a:t>the</a:t>
            </a:r>
            <a:r>
              <a:rPr lang="fi-FI" dirty="0"/>
              <a:t> </a:t>
            </a:r>
            <a:r>
              <a:rPr lang="fi-FI" dirty="0" err="1"/>
              <a:t>goal</a:t>
            </a:r>
            <a:r>
              <a:rPr lang="fi-FI" dirty="0"/>
              <a:t> in </a:t>
            </a:r>
            <a:r>
              <a:rPr lang="fi-FI" dirty="0" err="1"/>
              <a:t>practice</a:t>
            </a:r>
            <a:r>
              <a:rPr lang="fi-FI" dirty="0"/>
              <a:t>? </a:t>
            </a:r>
          </a:p>
          <a:p>
            <a:r>
              <a:rPr lang="fi-FI" dirty="0" err="1"/>
              <a:t>What</a:t>
            </a:r>
            <a:r>
              <a:rPr lang="fi-FI" dirty="0"/>
              <a:t> is </a:t>
            </a:r>
            <a:r>
              <a:rPr lang="fi-FI" dirty="0" err="1"/>
              <a:t>the</a:t>
            </a:r>
            <a:r>
              <a:rPr lang="fi-FI" dirty="0"/>
              <a:t> output of </a:t>
            </a:r>
            <a:r>
              <a:rPr lang="fi-FI" dirty="0" err="1"/>
              <a:t>the</a:t>
            </a:r>
            <a:r>
              <a:rPr lang="fi-FI" dirty="0"/>
              <a:t> </a:t>
            </a:r>
            <a:r>
              <a:rPr lang="fi-FI" dirty="0" err="1"/>
              <a:t>system</a:t>
            </a:r>
            <a:r>
              <a:rPr lang="fi-FI" dirty="0"/>
              <a:t>?</a:t>
            </a:r>
            <a:endParaRPr lang="en-GB" dirty="0"/>
          </a:p>
        </p:txBody>
      </p:sp>
      <p:sp>
        <p:nvSpPr>
          <p:cNvPr id="8" name="Tekstiruutu 7">
            <a:extLst>
              <a:ext uri="{FF2B5EF4-FFF2-40B4-BE49-F238E27FC236}">
                <a16:creationId xmlns:a16="http://schemas.microsoft.com/office/drawing/2014/main" id="{66E27113-39B1-479C-9AEA-3479D15556AE}"/>
              </a:ext>
            </a:extLst>
          </p:cNvPr>
          <p:cNvSpPr txBox="1"/>
          <p:nvPr/>
        </p:nvSpPr>
        <p:spPr>
          <a:xfrm>
            <a:off x="5052845" y="298826"/>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6523892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examples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534F0F99-0875-4099-9929-4B7C4C0E9001}"/>
              </a:ext>
            </a:extLst>
          </p:cNvPr>
          <p:cNvPicPr>
            <a:picLocks noChangeAspect="1"/>
          </p:cNvPicPr>
          <p:nvPr/>
        </p:nvPicPr>
        <p:blipFill>
          <a:blip r:embed="rId2"/>
          <a:stretch>
            <a:fillRect/>
          </a:stretch>
        </p:blipFill>
        <p:spPr>
          <a:xfrm>
            <a:off x="4897914" y="321177"/>
            <a:ext cx="7107817" cy="1960056"/>
          </a:xfrm>
          <a:prstGeom prst="rect">
            <a:avLst/>
          </a:prstGeom>
        </p:spPr>
      </p:pic>
      <p:pic>
        <p:nvPicPr>
          <p:cNvPr id="10" name="Kuva 9">
            <a:extLst>
              <a:ext uri="{FF2B5EF4-FFF2-40B4-BE49-F238E27FC236}">
                <a16:creationId xmlns:a16="http://schemas.microsoft.com/office/drawing/2014/main" id="{296041E4-1ECB-4A91-9EA2-EBA5DBB2923B}"/>
              </a:ext>
            </a:extLst>
          </p:cNvPr>
          <p:cNvPicPr>
            <a:picLocks noChangeAspect="1"/>
          </p:cNvPicPr>
          <p:nvPr/>
        </p:nvPicPr>
        <p:blipFill>
          <a:blip r:embed="rId3"/>
          <a:stretch>
            <a:fillRect/>
          </a:stretch>
        </p:blipFill>
        <p:spPr>
          <a:xfrm>
            <a:off x="4897914" y="3634548"/>
            <a:ext cx="7107817" cy="2968209"/>
          </a:xfrm>
          <a:prstGeom prst="rect">
            <a:avLst/>
          </a:prstGeom>
        </p:spPr>
      </p:pic>
    </p:spTree>
    <p:extLst>
      <p:ext uri="{BB962C8B-B14F-4D97-AF65-F5344CB8AC3E}">
        <p14:creationId xmlns:p14="http://schemas.microsoft.com/office/powerpoint/2010/main" val="1535959550"/>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1362</TotalTime>
  <Words>2136</Words>
  <Application>Microsoft Office PowerPoint</Application>
  <PresentationFormat>Laajakuva</PresentationFormat>
  <Paragraphs>393</Paragraphs>
  <Slides>86</Slides>
  <Notes>0</Notes>
  <HiddenSlides>0</HiddenSlides>
  <MMClips>0</MMClips>
  <ScaleCrop>false</ScaleCrop>
  <HeadingPairs>
    <vt:vector size="6" baseType="variant">
      <vt:variant>
        <vt:lpstr>Käytetyt fontit</vt:lpstr>
      </vt:variant>
      <vt:variant>
        <vt:i4>3</vt:i4>
      </vt:variant>
      <vt:variant>
        <vt:lpstr>Teema</vt:lpstr>
      </vt:variant>
      <vt:variant>
        <vt:i4>1</vt:i4>
      </vt:variant>
      <vt:variant>
        <vt:lpstr>Dian otsikot</vt:lpstr>
      </vt:variant>
      <vt:variant>
        <vt:i4>86</vt:i4>
      </vt:variant>
    </vt:vector>
  </HeadingPairs>
  <TitlesOfParts>
    <vt:vector size="90" baseType="lpstr">
      <vt:lpstr>Arial</vt:lpstr>
      <vt:lpstr>Calibri</vt:lpstr>
      <vt:lpstr>Calibri Light</vt:lpstr>
      <vt:lpstr>Office-teema</vt:lpstr>
      <vt:lpstr>Image-Based Situation Awareness</vt:lpstr>
      <vt:lpstr>Sakari Lampola</vt:lpstr>
      <vt:lpstr>Motivation: Understanding Image</vt:lpstr>
      <vt:lpstr>PowerPoint-esitys</vt:lpstr>
      <vt:lpstr>PowerPoint-esitys</vt:lpstr>
      <vt:lpstr>PowerPoint-esitys</vt:lpstr>
      <vt:lpstr>PowerPoint-esitys</vt:lpstr>
      <vt:lpstr>Understanding Image: Image Captioning</vt:lpstr>
      <vt:lpstr>PowerPoint-esitys</vt:lpstr>
      <vt:lpstr>PowerPoint-esitys</vt:lpstr>
      <vt:lpstr>PowerPoint-esitys</vt:lpstr>
      <vt:lpstr>Understanding Image: Visual Question Answering (VQA)</vt:lpstr>
      <vt:lpstr>PowerPoint-esitys</vt:lpstr>
      <vt:lpstr>PowerPoint-esitys</vt:lpstr>
      <vt:lpstr>PowerPoint-esitys</vt:lpstr>
      <vt:lpstr>Understanding Image: Visual Dialog</vt:lpstr>
      <vt:lpstr>PowerPoint-esitys</vt:lpstr>
      <vt:lpstr>PowerPoint-esitys</vt:lpstr>
      <vt:lpstr>PowerPoint-esitys</vt:lpstr>
      <vt:lpstr>PowerPoint-esitys</vt:lpstr>
      <vt:lpstr>Undestanding Image: The Big Problem</vt:lpstr>
      <vt:lpstr>PowerPoint-esitys</vt:lpstr>
      <vt:lpstr>PowerPoint-esitys</vt:lpstr>
      <vt:lpstr>Understanding Image: Visual Reasoning</vt:lpstr>
      <vt:lpstr>PowerPoint-esitys</vt:lpstr>
      <vt:lpstr>PowerPoint-esitys</vt:lpstr>
      <vt:lpstr>PowerPoint-esitys</vt:lpstr>
      <vt:lpstr>Thesis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Situation Awareness</vt:lpstr>
      <vt:lpstr>PowerPoint-esitys</vt:lpstr>
      <vt:lpstr>PowerPoint-esitys</vt:lpstr>
      <vt:lpstr>PowerPoint-esitys</vt:lpstr>
      <vt:lpstr>PowerPoint-esitys</vt:lpstr>
      <vt:lpstr>PowerPoint-esitys</vt:lpstr>
      <vt:lpstr>Work in Progress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Next Steps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To Be Discussed</vt:lpstr>
      <vt:lpstr>PowerPoint-esitys</vt:lpstr>
      <vt:lpstr>PowerPoint-esitys</vt:lpstr>
      <vt:lpstr>PowerPoint-esitys</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309</cp:revision>
  <dcterms:created xsi:type="dcterms:W3CDTF">2017-12-07T08:30:07Z</dcterms:created>
  <dcterms:modified xsi:type="dcterms:W3CDTF">2018-01-06T15:43:19Z</dcterms:modified>
</cp:coreProperties>
</file>